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37" r:id="rId32"/>
    <p:sldId id="286" r:id="rId33"/>
    <p:sldId id="287" r:id="rId34"/>
    <p:sldId id="338" r:id="rId35"/>
    <p:sldId id="288" r:id="rId36"/>
    <p:sldId id="328" r:id="rId37"/>
    <p:sldId id="290" r:id="rId38"/>
    <p:sldId id="291" r:id="rId39"/>
    <p:sldId id="292" r:id="rId40"/>
    <p:sldId id="293" r:id="rId41"/>
    <p:sldId id="344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2B200"/>
    <a:srgbClr val="014A01"/>
    <a:srgbClr val="380069"/>
    <a:srgbClr val="000000"/>
    <a:srgbClr val="A75151"/>
    <a:srgbClr val="73EFF7"/>
    <a:srgbClr val="D93192"/>
    <a:srgbClr val="C27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2" autoAdjust="0"/>
    <p:restoredTop sz="90929"/>
  </p:normalViewPr>
  <p:slideViewPr>
    <p:cSldViewPr>
      <p:cViewPr varScale="1">
        <p:scale>
          <a:sx n="79" d="100"/>
          <a:sy n="79" d="100"/>
        </p:scale>
        <p:origin x="18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54"/>
    </p:cViewPr>
  </p:sorterViewPr>
  <p:notesViewPr>
    <p:cSldViewPr>
      <p:cViewPr>
        <p:scale>
          <a:sx n="66" d="100"/>
          <a:sy n="66" d="100"/>
        </p:scale>
        <p:origin x="-1422" y="-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1E47BD69-FB4C-437A-A3B8-5E954D94E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4363" y="8589963"/>
            <a:ext cx="63182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/>
              <a:t>III - </a:t>
            </a:r>
            <a:fld id="{94EBA2CA-CC01-4F26-B4EB-64FE082B0B58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  <p:sp>
        <p:nvSpPr>
          <p:cNvPr id="3075" name="Rectangle 6">
            <a:extLst>
              <a:ext uri="{FF2B5EF4-FFF2-40B4-BE49-F238E27FC236}">
                <a16:creationId xmlns:a16="http://schemas.microsoft.com/office/drawing/2014/main" id="{5A67C211-5794-4455-AB52-54EE7A482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3076" name="Rectangle 7">
            <a:extLst>
              <a:ext uri="{FF2B5EF4-FFF2-40B4-BE49-F238E27FC236}">
                <a16:creationId xmlns:a16="http://schemas.microsoft.com/office/drawing/2014/main" id="{0420CC5A-0A7D-4DFB-9000-97BAD1A3F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  <p:sp>
        <p:nvSpPr>
          <p:cNvPr id="3077" name="Rectangle 8">
            <a:extLst>
              <a:ext uri="{FF2B5EF4-FFF2-40B4-BE49-F238E27FC236}">
                <a16:creationId xmlns:a16="http://schemas.microsoft.com/office/drawing/2014/main" id="{29EEC08A-FC9C-476E-A315-76A3150DD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75" y="100013"/>
            <a:ext cx="39878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>
              <a:defRPr/>
            </a:pPr>
            <a:r>
              <a:rPr lang="en-US" sz="1400">
                <a:solidFill>
                  <a:srgbClr val="000000"/>
                </a:solidFill>
              </a:rPr>
              <a:t>Chapter 3: Time Value of Money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1960AD-2FE1-4855-8F9F-326C848059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47BD249-6874-4ED2-9CD3-70D20DD2770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0FC9A43-9EE2-42D6-8C7F-5EDC5A462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100013"/>
            <a:ext cx="39878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>
              <a:defRPr/>
            </a:pPr>
            <a:r>
              <a:rPr lang="en-US" sz="1400">
                <a:solidFill>
                  <a:srgbClr val="000000"/>
                </a:solidFill>
              </a:rPr>
              <a:t>Chapter 3: Time Value of Money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AA30469-3AF7-4695-8FDB-3ADB2C6DE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AB98357-5944-46C1-B536-ABA36BCFC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>
              <a:defRPr/>
            </a:pPr>
            <a:r>
              <a:rPr 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DD6B98-3BC4-451C-A6AB-9ACAB7FED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4363" y="8589963"/>
            <a:ext cx="63182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/>
              <a:t>III - </a:t>
            </a:r>
            <a:fld id="{6AB88897-0623-4FA8-8F03-DA7A88E1AD92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2FEE6D0-F081-4334-B8E1-8126C3B2A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FF2302-05F6-48E6-AED2-15F874A531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352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741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4140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78737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18404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767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333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978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619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14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26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067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878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24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2073A6-F88F-487E-8243-13730EC16D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76250"/>
            <a:ext cx="6781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E0B518-0184-4D49-9BFB-3E5773CE9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00EA12-43B9-45CB-8BE2-4359B28B9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6378575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>
                <a:solidFill>
                  <a:srgbClr val="000000"/>
                </a:solidFill>
              </a:rPr>
              <a:t>3-</a:t>
            </a:r>
            <a:fld id="{AE150A7F-E48B-4672-869E-AF427C6D33B4}" type="slidenum">
              <a:rPr lang="en-US" altLang="en-US" sz="1800" b="0">
                <a:solidFill>
                  <a:srgbClr val="000000"/>
                </a:solidFill>
              </a:rPr>
              <a:pPr/>
              <a:t>‹#›</a:t>
            </a:fld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1029" name="Picture 7" descr="cover">
            <a:extLst>
              <a:ext uri="{FF2B5EF4-FFF2-40B4-BE49-F238E27FC236}">
                <a16:creationId xmlns:a16="http://schemas.microsoft.com/office/drawing/2014/main" id="{BCB00D7E-2AE6-4961-B5D5-F1E7560CE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7E1EBF2-B562-432E-A742-BA78937BE5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sz="7200" b="1"/>
              <a:t>Chapter 3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753F2CF-6B17-4239-BB4F-BD559AB7A6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2667000"/>
            <a:ext cx="6477000" cy="21336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Time Value of Money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hlinkClick r:id="" action="ppaction://ole?verb=0"/>
            <a:extLst>
              <a:ext uri="{FF2B5EF4-FFF2-40B4-BE49-F238E27FC236}">
                <a16:creationId xmlns:a16="http://schemas.microsoft.com/office/drawing/2014/main" id="{8659626E-5F84-4641-83CD-6EF4DFE7ACFB}"/>
              </a:ext>
            </a:extLst>
          </p:cNvPr>
          <p:cNvGraphicFramePr>
            <a:graphicFrameLocks/>
          </p:cNvGraphicFramePr>
          <p:nvPr>
            <p:ph type="chart" idx="1"/>
          </p:nvPr>
        </p:nvGraphicFramePr>
        <p:xfrm>
          <a:off x="228600" y="1685925"/>
          <a:ext cx="8797925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Chart" r:id="rId3" imgW="7571232" imgH="4102608" progId="MSGraph.Chart.8">
                  <p:embed followColorScheme="full"/>
                </p:oleObj>
              </mc:Choice>
              <mc:Fallback>
                <p:oleObj name="Chart" r:id="rId3" imgW="7571232" imgH="4102608" progId="MSGraph.Chart.8">
                  <p:embed followColorScheme="full"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85925"/>
                        <a:ext cx="8797925" cy="493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Line 3">
            <a:extLst>
              <a:ext uri="{FF2B5EF4-FFF2-40B4-BE49-F238E27FC236}">
                <a16:creationId xmlns:a16="http://schemas.microsoft.com/office/drawing/2014/main" id="{1BCD6E2F-AB74-406F-9770-963DD2B5F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3C9AB7E-56CD-4B3B-98CE-2FE795B89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010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Why Compound Interest?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80E154C2-DEF3-43D9-8D96-BD146A9ED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1CAC5C70-CEBC-4896-9E7B-4E1B4264437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1239838" y="4151313"/>
            <a:ext cx="3381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Future Value (U.S. Dollars)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155574B-28A3-4A8D-91E5-C6DC1ECB1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696200" cy="18288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/>
              <a:t>	</a:t>
            </a:r>
            <a:r>
              <a:rPr lang="en-US" sz="3300"/>
              <a:t>Assume that you deposit </a:t>
            </a:r>
            <a:r>
              <a:rPr lang="en-US" sz="33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 sz="3300"/>
              <a:t> at a compound interest rate of </a:t>
            </a:r>
            <a:r>
              <a:rPr lang="en-US" sz="3300">
                <a:solidFill>
                  <a:srgbClr val="C277FF"/>
                </a:solidFill>
              </a:rPr>
              <a:t>7%</a:t>
            </a:r>
            <a:r>
              <a:rPr lang="en-US" sz="3300"/>
              <a:t> for </a:t>
            </a:r>
            <a:r>
              <a:rPr lang="en-US" sz="33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years</a:t>
            </a:r>
            <a:r>
              <a:rPr lang="en-US" sz="3300"/>
              <a:t>.</a:t>
            </a:r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EF950AA4-F555-4D91-8B90-F85C1F6EE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477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8128A306-F14C-4434-8F0E-54AA2F7AA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1628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Future Value		</a:t>
            </a:r>
            <a:br>
              <a:rPr lang="en-US" b="1"/>
            </a:br>
            <a:r>
              <a:rPr lang="en-US" b="1"/>
              <a:t>Single Deposit (Graphic)</a:t>
            </a:r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D392C0A6-DD45-4116-8E28-7553A1BDC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477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C8F912AE-7CA9-42E5-953F-402BDF7E22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6482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58989FCC-ABF0-4EFD-906A-67B65FF8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C0A2A360-95D7-41D3-B021-01D9B1117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5661DFB6-93F7-4165-8014-8D5A16107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913" y="3657600"/>
            <a:ext cx="6629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</a:t>
            </a:r>
            <a:r>
              <a:rPr lang="en-US" b="0">
                <a:solidFill>
                  <a:srgbClr val="000000"/>
                </a:solidFill>
              </a:rPr>
              <a:t>0                  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b="0">
                <a:solidFill>
                  <a:srgbClr val="000000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19F5BC3B-6A7D-4723-9F82-58C31F9E6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4802188"/>
            <a:ext cx="17351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9004B2C0-B0EE-40E8-B860-2CA0657BE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410200"/>
            <a:ext cx="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EB3A8029-D796-4849-9737-9950951FE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867400"/>
            <a:ext cx="2971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F79FE98A-529F-46E1-94CB-90F2D894E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713" y="5562600"/>
            <a:ext cx="935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8AED1FDF-0C35-4BD0-B374-DD15AA233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3962400"/>
            <a:ext cx="841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D15E51AF-9A0B-476D-865C-F19493EC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42485CC7-60C0-4BA9-8B0A-723A0D343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867400"/>
            <a:ext cx="2590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3A91D3E-C94B-4DF0-8578-593D4E8E0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05800" cy="45720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200"/>
              <a:t> 	=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/>
              <a:t> 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</a:t>
            </a:r>
            <a:r>
              <a:rPr lang="en-US" sz="3200"/>
              <a:t> 		=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(1</a:t>
            </a:r>
            <a:r>
              <a:rPr lang="en-US" sz="3200">
                <a:solidFill>
                  <a:srgbClr val="C277FF"/>
                </a:solidFill>
              </a:rPr>
              <a:t>.07</a:t>
            </a:r>
            <a:r>
              <a:rPr lang="en-US" sz="3200"/>
              <a:t>)					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$1,070</a:t>
            </a:r>
            <a:endParaRPr lang="en-US" sz="3200"/>
          </a:p>
          <a:p>
            <a:pPr algn="ctr">
              <a:buFont typeface="Monotype Sorts" pitchFamily="2" charset="2"/>
              <a:buNone/>
              <a:defRPr/>
            </a:pPr>
            <a:r>
              <a:rPr lang="en-US" sz="3200" u="sng"/>
              <a:t>Compound Interest</a:t>
            </a:r>
            <a:endParaRPr lang="en-US" sz="3200"/>
          </a:p>
          <a:p>
            <a:pPr algn="ctr">
              <a:buFont typeface="Monotype Sorts" pitchFamily="2" charset="2"/>
              <a:buNone/>
              <a:defRPr/>
            </a:pPr>
            <a:r>
              <a:rPr lang="en-US" sz="3200"/>
              <a:t>	You earned $70 interest on your $1,000 deposit over the first year.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en-US" sz="3200"/>
              <a:t>	This is the same amount of interest you would earn under simple interest.</a:t>
            </a:r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0AA083D4-1E85-4ED6-AD2A-277479229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1373373-15EB-4B64-8E2B-780E6D92B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600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Future Value		</a:t>
            </a:r>
            <a:br>
              <a:rPr lang="en-US" b="1"/>
            </a:br>
            <a:r>
              <a:rPr lang="en-US" b="1"/>
              <a:t>Single Deposit (Formula)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6F91E917-8994-4CD5-AA33-BF4846A0A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DE5BE84-B128-4095-B55B-AED4C7D72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915400" cy="4724400"/>
          </a:xfrm>
        </p:spPr>
        <p:txBody>
          <a:bodyPr/>
          <a:lstStyle/>
          <a:p>
            <a:pPr defTabSz="396875">
              <a:buFont typeface="Monotype Sorts" pitchFamily="2" charset="2"/>
              <a:buNone/>
              <a:defRPr/>
            </a:pPr>
            <a:r>
              <a:rPr lang="en-US" sz="35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5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500"/>
              <a:t> 	= 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35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500"/>
              <a:t>(1+</a:t>
            </a:r>
            <a:r>
              <a:rPr lang="en-US" sz="3500">
                <a:solidFill>
                  <a:srgbClr val="C277FF"/>
                </a:solidFill>
              </a:rPr>
              <a:t>i</a:t>
            </a:r>
            <a:r>
              <a:rPr lang="en-US" sz="3500"/>
              <a:t>)</a:t>
            </a:r>
            <a:r>
              <a:rPr lang="en-US" sz="3500" baseline="30000">
                <a:solidFill>
                  <a:schemeClr val="tx2"/>
                </a:solidFill>
              </a:rPr>
              <a:t>1</a:t>
            </a:r>
            <a:r>
              <a:rPr lang="en-US" sz="3500"/>
              <a:t> 			= 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 sz="3500"/>
              <a:t> (1</a:t>
            </a:r>
            <a:r>
              <a:rPr lang="en-US" sz="3500">
                <a:solidFill>
                  <a:srgbClr val="C277FF"/>
                </a:solidFill>
              </a:rPr>
              <a:t>.07</a:t>
            </a:r>
            <a:r>
              <a:rPr lang="en-US" sz="3500"/>
              <a:t>)			  												= </a:t>
            </a:r>
            <a:r>
              <a:rPr lang="en-US" sz="35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$1,070</a:t>
            </a:r>
            <a:endParaRPr lang="en-US" sz="3500"/>
          </a:p>
          <a:p>
            <a:pPr defTabSz="396875">
              <a:buFont typeface="Monotype Sorts" pitchFamily="2" charset="2"/>
              <a:buNone/>
              <a:defRPr/>
            </a:pPr>
            <a:r>
              <a:rPr lang="en-US" sz="35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5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500"/>
              <a:t> 	= FV</a:t>
            </a:r>
            <a:r>
              <a:rPr lang="en-US" sz="3500" baseline="-25000"/>
              <a:t>1</a:t>
            </a:r>
            <a:r>
              <a:rPr lang="en-US" sz="3500"/>
              <a:t> (1+</a:t>
            </a:r>
            <a:r>
              <a:rPr lang="en-US" sz="3500">
                <a:solidFill>
                  <a:srgbClr val="C277FF"/>
                </a:solidFill>
              </a:rPr>
              <a:t>i</a:t>
            </a:r>
            <a:r>
              <a:rPr lang="en-US" sz="3500"/>
              <a:t>)</a:t>
            </a:r>
            <a:r>
              <a:rPr lang="en-US" sz="3500" baseline="30000">
                <a:solidFill>
                  <a:schemeClr val="tx2"/>
                </a:solidFill>
              </a:rPr>
              <a:t>1</a:t>
            </a:r>
            <a:r>
              <a:rPr lang="en-US" sz="3500"/>
              <a:t> 																= 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35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 </a:t>
            </a:r>
            <a:r>
              <a:rPr lang="en-US" sz="3500"/>
              <a:t>(1+</a:t>
            </a:r>
            <a:r>
              <a:rPr lang="en-US" sz="3500">
                <a:solidFill>
                  <a:srgbClr val="C277FF"/>
                </a:solidFill>
              </a:rPr>
              <a:t>i</a:t>
            </a:r>
            <a:r>
              <a:rPr lang="en-US" sz="3500"/>
              <a:t>)(1+</a:t>
            </a:r>
            <a:r>
              <a:rPr lang="en-US" sz="3500">
                <a:solidFill>
                  <a:srgbClr val="C277FF"/>
                </a:solidFill>
              </a:rPr>
              <a:t>i</a:t>
            </a:r>
            <a:r>
              <a:rPr lang="en-US" sz="3500"/>
              <a:t>) 	= 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 sz="3500"/>
              <a:t>(1</a:t>
            </a:r>
            <a:r>
              <a:rPr lang="en-US" sz="3500">
                <a:solidFill>
                  <a:srgbClr val="C277FF"/>
                </a:solidFill>
              </a:rPr>
              <a:t>.07</a:t>
            </a:r>
            <a:r>
              <a:rPr lang="en-US" sz="3500"/>
              <a:t>)(1</a:t>
            </a:r>
            <a:r>
              <a:rPr lang="en-US" sz="3500">
                <a:solidFill>
                  <a:srgbClr val="C277FF"/>
                </a:solidFill>
              </a:rPr>
              <a:t>.07</a:t>
            </a:r>
            <a:r>
              <a:rPr lang="en-US" sz="3500"/>
              <a:t>)				= 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35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500" baseline="-25000">
                <a:solidFill>
                  <a:srgbClr val="014A01"/>
                </a:solidFill>
              </a:rPr>
              <a:t> </a:t>
            </a:r>
            <a:r>
              <a:rPr lang="en-US" sz="3500"/>
              <a:t>(1+</a:t>
            </a:r>
            <a:r>
              <a:rPr lang="en-US" sz="3500">
                <a:solidFill>
                  <a:srgbClr val="C277FF"/>
                </a:solidFill>
              </a:rPr>
              <a:t>i</a:t>
            </a:r>
            <a:r>
              <a:rPr lang="en-US" sz="3500"/>
              <a:t>)</a:t>
            </a:r>
            <a:r>
              <a:rPr lang="en-US" sz="3500" baseline="30000">
                <a:solidFill>
                  <a:schemeClr val="tx2"/>
                </a:solidFill>
              </a:rPr>
              <a:t>2</a:t>
            </a:r>
            <a:r>
              <a:rPr lang="en-US" sz="3500"/>
              <a:t>			= </a:t>
            </a:r>
            <a:r>
              <a:rPr lang="en-US" sz="35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 sz="3500"/>
              <a:t>(1</a:t>
            </a:r>
            <a:r>
              <a:rPr lang="en-US" sz="3500">
                <a:solidFill>
                  <a:srgbClr val="C277FF"/>
                </a:solidFill>
              </a:rPr>
              <a:t>.07</a:t>
            </a:r>
            <a:r>
              <a:rPr lang="en-US" sz="3500"/>
              <a:t>)</a:t>
            </a:r>
            <a:r>
              <a:rPr lang="en-US" sz="3500" baseline="30000">
                <a:solidFill>
                  <a:schemeClr val="tx2"/>
                </a:solidFill>
              </a:rPr>
              <a:t>2</a:t>
            </a:r>
            <a:r>
              <a:rPr lang="en-US" sz="3500"/>
              <a:t>															= </a:t>
            </a:r>
            <a:r>
              <a:rPr lang="en-US" sz="35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$1,144.90</a:t>
            </a:r>
            <a:endParaRPr lang="en-US" sz="3500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defTabSz="396875">
              <a:buFont typeface="Monotype Sorts" pitchFamily="2" charset="2"/>
              <a:buNone/>
              <a:defRPr/>
            </a:pPr>
            <a:r>
              <a:rPr lang="en-US" sz="3200"/>
              <a:t>You earned an </a:t>
            </a:r>
            <a:r>
              <a:rPr lang="en-US" sz="3200" i="1"/>
              <a:t>EXTRA</a:t>
            </a:r>
            <a:r>
              <a:rPr lang="en-US" sz="3200"/>
              <a:t> </a:t>
            </a:r>
            <a:r>
              <a:rPr lang="en-US" sz="3200" i="1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$4.90</a:t>
            </a:r>
            <a:r>
              <a:rPr lang="en-US" sz="3200"/>
              <a:t> in Year 2 with compound over simple interest. </a:t>
            </a:r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88CD4089-9D42-48B5-883F-64A38ADFCA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6613AE91-A460-4565-B029-F37413B5F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D11DE104-31F8-49BB-B10D-AE170DBE0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590800"/>
            <a:ext cx="1219200" cy="609600"/>
          </a:xfrm>
          <a:prstGeom prst="line">
            <a:avLst/>
          </a:prstGeom>
          <a:noFill/>
          <a:ln w="12700">
            <a:solidFill>
              <a:srgbClr val="A7515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D5B816DE-7F33-4783-802F-61A904262B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2004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EE733E10-72BF-4CF8-9211-39AD9B147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76200"/>
            <a:ext cx="7162800" cy="1524000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defRPr/>
            </a:pPr>
            <a:r>
              <a:rPr lang="en-US" sz="44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Future Value	</a:t>
            </a:r>
          </a:p>
          <a:p>
            <a:pPr>
              <a:defRPr/>
            </a:pPr>
            <a:r>
              <a:rPr lang="en-US" sz="44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Single Deposit (Formula)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D9DAF8-872E-4629-968A-DA519F054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848600" cy="4648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	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/>
              <a:t> 	= 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1</a:t>
            </a:r>
            <a:endParaRPr lang="en-US"/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/>
              <a:t> 	= 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endParaRPr lang="en-US" sz="800" baseline="3000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  <a:defRPr/>
            </a:pPr>
            <a:endParaRPr lang="en-US" sz="800"/>
          </a:p>
          <a:p>
            <a:pPr>
              <a:buFont typeface="Monotype Sorts" pitchFamily="2" charset="2"/>
              <a:buNone/>
              <a:defRPr/>
            </a:pPr>
            <a:endParaRPr lang="en-US" sz="1800"/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General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Future Value </a:t>
            </a:r>
            <a:r>
              <a:rPr lang="en-US"/>
              <a:t>Formula:</a:t>
            </a:r>
            <a:endParaRPr lang="en-US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 	= 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 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n</a:t>
            </a:r>
            <a:r>
              <a:rPr lang="en-US"/>
              <a:t> 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or  	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 = 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 (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FVIF</a:t>
            </a:r>
            <a:r>
              <a:rPr lang="en-US" baseline="-25000">
                <a:solidFill>
                  <a:srgbClr val="C277FF"/>
                </a:solidFill>
              </a:rPr>
              <a:t>i</a:t>
            </a:r>
            <a:r>
              <a:rPr lang="en-US" baseline="-25000"/>
              <a:t>,</a:t>
            </a:r>
            <a:r>
              <a:rPr lang="en-US" baseline="-25000">
                <a:solidFill>
                  <a:schemeClr val="tx2"/>
                </a:solidFill>
              </a:rPr>
              <a:t>n</a:t>
            </a:r>
            <a:r>
              <a:rPr lang="en-US"/>
              <a:t>) --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See Table I</a:t>
            </a:r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74F01BAC-0E4C-4BE8-B804-B3FD00DBA3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038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02F8C61C-C617-4AFF-991F-BC14A9D69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5626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General Future Value Formula</a:t>
            </a:r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1EAA2C93-C3A0-4D15-9B46-849C59C5D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962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62498625-6BB2-4F71-A5ED-1217D6A37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3397250"/>
            <a:ext cx="706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etc.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F85AD80-45DF-4589-935E-27E2A0675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822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FVIF</a:t>
            </a:r>
            <a:r>
              <a:rPr lang="en-US" sz="4000" baseline="-25000">
                <a:solidFill>
                  <a:srgbClr val="C277FF"/>
                </a:solidFill>
                <a:latin typeface="Arial" panose="020B0604020202020204" pitchFamily="34" charset="0"/>
              </a:rPr>
              <a:t>i</a:t>
            </a:r>
            <a:r>
              <a:rPr lang="en-US" sz="40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4000" baseline="-25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4000" baseline="-25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is found on Table I at the end of the book or on the card insert.</a:t>
            </a:r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731072D5-9DAD-41E1-B928-9391DBF9D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CEFFCFB-C3D0-4573-AFD1-C35BF58F1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Valuation Using Table I</a:t>
            </a:r>
          </a:p>
        </p:txBody>
      </p:sp>
      <p:graphicFrame>
        <p:nvGraphicFramePr>
          <p:cNvPr id="19461" name="Object 5">
            <a:hlinkClick r:id="" action="ppaction://ole?verb=0"/>
            <a:extLst>
              <a:ext uri="{FF2B5EF4-FFF2-40B4-BE49-F238E27FC236}">
                <a16:creationId xmlns:a16="http://schemas.microsoft.com/office/drawing/2014/main" id="{6CC2D118-B871-44D9-9D32-F0C76BA923A9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838200" y="3349625"/>
          <a:ext cx="7964488" cy="337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Document" r:id="rId3" imgW="8101584" imgH="3355848" progId="Word.Document.6">
                  <p:embed/>
                </p:oleObj>
              </mc:Choice>
              <mc:Fallback>
                <p:oleObj name="Document" r:id="rId3" imgW="8101584" imgH="3355848" progId="Word.Document.6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49625"/>
                        <a:ext cx="7964488" cy="337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Line 6">
            <a:extLst>
              <a:ext uri="{FF2B5EF4-FFF2-40B4-BE49-F238E27FC236}">
                <a16:creationId xmlns:a16="http://schemas.microsoft.com/office/drawing/2014/main" id="{847077C3-D5FC-4133-A5F1-74DC00E292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8862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8F73F701-1EBF-4464-B709-4B1F461386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F5EEEC30-A4F3-4FB5-B089-651EDFB38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196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EFE8846D-537B-4A2C-95FE-B41BD2F783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019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1AD278A7-C144-4259-A656-325EECBFA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4100" y="5511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0CE4DDC8-8EDD-444D-8C40-2F7910F2B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8894134A-49A6-46CB-9CEF-C38FEA61F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>
            <a:extLst>
              <a:ext uri="{FF2B5EF4-FFF2-40B4-BE49-F238E27FC236}">
                <a16:creationId xmlns:a16="http://schemas.microsoft.com/office/drawing/2014/main" id="{3F87B3FC-5877-4088-A881-2ED68ED16F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>
            <a:extLst>
              <a:ext uri="{FF2B5EF4-FFF2-40B4-BE49-F238E27FC236}">
                <a16:creationId xmlns:a16="http://schemas.microsoft.com/office/drawing/2014/main" id="{DF04B9AD-3967-44D4-8A41-A2C93383C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B1F2280-B179-4ED0-9BEF-DA13BF2B8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620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</a:t>
            </a:r>
            <a:r>
              <a:rPr lang="en-US" sz="34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 $1,000 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3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FVIF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7%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2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1.145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		= </a:t>
            </a:r>
            <a:r>
              <a:rPr lang="en-US" sz="34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$1,145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[Due to Rounding]</a:t>
            </a:r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0D688B95-D6A9-4C19-A44B-5D9821C6D3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CD03AE89-862B-4C2A-8DA3-E10686D89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Using Future Value Tables</a:t>
            </a:r>
          </a:p>
        </p:txBody>
      </p:sp>
      <p:sp>
        <p:nvSpPr>
          <p:cNvPr id="20485" name="Line 5">
            <a:extLst>
              <a:ext uri="{FF2B5EF4-FFF2-40B4-BE49-F238E27FC236}">
                <a16:creationId xmlns:a16="http://schemas.microsoft.com/office/drawing/2014/main" id="{EFF7A151-68E9-4352-BA5B-61E8BAA211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486" name="Object 6">
            <a:hlinkClick r:id="" action="ppaction://ole?verb=0"/>
            <a:extLst>
              <a:ext uri="{FF2B5EF4-FFF2-40B4-BE49-F238E27FC236}">
                <a16:creationId xmlns:a16="http://schemas.microsoft.com/office/drawing/2014/main" id="{8F84B5DA-0E54-4173-A112-B9409D3B1FBE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66800" y="3446463"/>
          <a:ext cx="7507288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Document" r:id="rId3" imgW="8101584" imgH="3355848" progId="Word.Document.6">
                  <p:embed/>
                </p:oleObj>
              </mc:Choice>
              <mc:Fallback>
                <p:oleObj name="Document" r:id="rId3" imgW="8101584" imgH="3355848" progId="Word.Document.6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46463"/>
                        <a:ext cx="7507288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Line 7">
            <a:extLst>
              <a:ext uri="{FF2B5EF4-FFF2-40B4-BE49-F238E27FC236}">
                <a16:creationId xmlns:a16="http://schemas.microsoft.com/office/drawing/2014/main" id="{698F32EB-6220-4F4B-B029-58B85164D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>
            <a:extLst>
              <a:ext uri="{FF2B5EF4-FFF2-40B4-BE49-F238E27FC236}">
                <a16:creationId xmlns:a16="http://schemas.microsoft.com/office/drawing/2014/main" id="{8A6800FD-E47D-41CB-B6D2-ACB2B3B8B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>
            <a:extLst>
              <a:ext uri="{FF2B5EF4-FFF2-40B4-BE49-F238E27FC236}">
                <a16:creationId xmlns:a16="http://schemas.microsoft.com/office/drawing/2014/main" id="{45425759-7B6F-4D3A-BCD8-5967CD66BB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95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9EEA28F0-F6B7-48CB-B6EB-3F26EA1B0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019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>
            <a:extLst>
              <a:ext uri="{FF2B5EF4-FFF2-40B4-BE49-F238E27FC236}">
                <a16:creationId xmlns:a16="http://schemas.microsoft.com/office/drawing/2014/main" id="{9964B5FD-AD76-4F66-9A90-AB5AF72D7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4100" y="5511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A7DCFB93-F409-4EBA-A472-DB05605DE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4D4FB570-1AFB-40A6-BFC8-BA6461399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1677F4DA-BAE9-45A5-ADBE-23478ECA4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0BC2FF2-EA4A-4CE4-B3CA-DDED4C2002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991600" cy="19050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000"/>
              <a:t>	</a:t>
            </a:r>
            <a:r>
              <a:rPr lang="en-US" sz="2800"/>
              <a:t>Julie Miller wants to know how large her deposit of 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2800"/>
              <a:t> today will become at a compound annual interest rate of </a:t>
            </a:r>
            <a:r>
              <a:rPr lang="en-US" sz="2800">
                <a:solidFill>
                  <a:srgbClr val="C277FF"/>
                </a:solidFill>
              </a:rPr>
              <a:t>10%</a:t>
            </a:r>
            <a:r>
              <a:rPr lang="en-US" sz="2800"/>
              <a:t> for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years</a:t>
            </a:r>
            <a:r>
              <a:rPr lang="en-US" sz="2800"/>
              <a:t>.</a:t>
            </a:r>
          </a:p>
        </p:txBody>
      </p:sp>
      <p:sp>
        <p:nvSpPr>
          <p:cNvPr id="25603" name="Line 3">
            <a:extLst>
              <a:ext uri="{FF2B5EF4-FFF2-40B4-BE49-F238E27FC236}">
                <a16:creationId xmlns:a16="http://schemas.microsoft.com/office/drawing/2014/main" id="{365E96F9-CB3A-46A9-8A3B-EFE2FA5D8D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248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0547CD8-6CB6-4B5C-9AAC-13836FEB4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Story Problem Example</a:t>
            </a:r>
          </a:p>
        </p:txBody>
      </p:sp>
      <p:sp>
        <p:nvSpPr>
          <p:cNvPr id="25605" name="Line 5">
            <a:extLst>
              <a:ext uri="{FF2B5EF4-FFF2-40B4-BE49-F238E27FC236}">
                <a16:creationId xmlns:a16="http://schemas.microsoft.com/office/drawing/2014/main" id="{B9740DA3-E0D4-4FF9-889B-C79033093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248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>
            <a:extLst>
              <a:ext uri="{FF2B5EF4-FFF2-40B4-BE49-F238E27FC236}">
                <a16:creationId xmlns:a16="http://schemas.microsoft.com/office/drawing/2014/main" id="{DB405892-AB70-429F-920D-C6061FD1D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6482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>
            <a:extLst>
              <a:ext uri="{FF2B5EF4-FFF2-40B4-BE49-F238E27FC236}">
                <a16:creationId xmlns:a16="http://schemas.microsoft.com/office/drawing/2014/main" id="{A702AAE4-9032-4AF9-9C4F-FDA47329A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>
            <a:extLst>
              <a:ext uri="{FF2B5EF4-FFF2-40B4-BE49-F238E27FC236}">
                <a16:creationId xmlns:a16="http://schemas.microsoft.com/office/drawing/2014/main" id="{D38BE89D-595A-4F85-96B4-CCE0F70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64637D9C-3BF3-42C7-A2AF-8176D6389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3657600"/>
            <a:ext cx="6883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</a:t>
            </a:r>
            <a:r>
              <a:rPr lang="en-US" b="0">
                <a:solidFill>
                  <a:srgbClr val="000000"/>
                </a:solidFill>
              </a:rPr>
              <a:t>0        1        2        3        4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498C2CE0-DCB0-4645-992C-70D7D7ED9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848225"/>
            <a:ext cx="16462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59508892-8149-4ED6-BDFD-AE9A23117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410200"/>
            <a:ext cx="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>
            <a:extLst>
              <a:ext uri="{FF2B5EF4-FFF2-40B4-BE49-F238E27FC236}">
                <a16:creationId xmlns:a16="http://schemas.microsoft.com/office/drawing/2014/main" id="{76EFFDF8-AA2F-48A0-9308-51192CA83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8674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E0F6A214-291B-4CC4-BF68-984203B0D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3" y="5562600"/>
            <a:ext cx="935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0B1759ED-8851-4FCD-BDDC-2D95104F1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162425"/>
            <a:ext cx="9937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C277FF"/>
                </a:solidFill>
              </a:rPr>
              <a:t>10%</a:t>
            </a:r>
          </a:p>
        </p:txBody>
      </p:sp>
      <p:sp>
        <p:nvSpPr>
          <p:cNvPr id="25615" name="Line 15">
            <a:extLst>
              <a:ext uri="{FF2B5EF4-FFF2-40B4-BE49-F238E27FC236}">
                <a16:creationId xmlns:a16="http://schemas.microsoft.com/office/drawing/2014/main" id="{12F533E3-84B9-4057-A914-DB935152A9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695B19D5-3FB7-4837-9121-B591A2B95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>
            <a:extLst>
              <a:ext uri="{FF2B5EF4-FFF2-40B4-BE49-F238E27FC236}">
                <a16:creationId xmlns:a16="http://schemas.microsoft.com/office/drawing/2014/main" id="{5E395FEC-C251-4DFE-BE17-36E7EFAD62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53BCF31D-8A97-4521-B742-EE3D22993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B733AE36-599B-46B4-B596-B2D268312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AC7475B-E434-435A-A298-06146F2D1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70D02442-FCF0-478B-8B62-11752BC66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62006E2D-9B07-4B41-9D22-DBD184A57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>
            <a:extLst>
              <a:ext uri="{FF2B5EF4-FFF2-40B4-BE49-F238E27FC236}">
                <a16:creationId xmlns:a16="http://schemas.microsoft.com/office/drawing/2014/main" id="{599DAFFD-82AD-4227-BB9B-F2C641EBE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86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>
            <a:extLst>
              <a:ext uri="{FF2B5EF4-FFF2-40B4-BE49-F238E27FC236}">
                <a16:creationId xmlns:a16="http://schemas.microsoft.com/office/drawing/2014/main" id="{78C95BDC-4468-4CD3-806E-668961048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86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5">
            <a:extLst>
              <a:ext uri="{FF2B5EF4-FFF2-40B4-BE49-F238E27FC236}">
                <a16:creationId xmlns:a16="http://schemas.microsoft.com/office/drawing/2014/main" id="{783460AE-D8A5-402A-AACD-EA941C3C2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674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6">
            <a:extLst>
              <a:ext uri="{FF2B5EF4-FFF2-40B4-BE49-F238E27FC236}">
                <a16:creationId xmlns:a16="http://schemas.microsoft.com/office/drawing/2014/main" id="{A9A374BA-C9E3-484C-B284-A820BE25E0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867400"/>
            <a:ext cx="838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0B09D90-A40E-49AE-A17E-E1E632B55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038600"/>
            <a:ext cx="8458200" cy="2286000"/>
          </a:xfrm>
        </p:spPr>
        <p:txBody>
          <a:bodyPr/>
          <a:lstStyle/>
          <a:p>
            <a:pPr>
              <a:defRPr/>
            </a:pPr>
            <a:r>
              <a:rPr lang="en-US" sz="3200"/>
              <a:t>Calculation based on Table I:			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en-US" sz="2800"/>
              <a:t> 	</a:t>
            </a:r>
            <a:r>
              <a:rPr lang="en-US" sz="3200"/>
              <a:t>= </a:t>
            </a:r>
            <a:r>
              <a:rPr lang="en-US" sz="3200">
                <a:solidFill>
                  <a:srgbClr val="42B200"/>
                </a:solidFill>
              </a:rPr>
              <a:t>$10,000</a:t>
            </a:r>
            <a:r>
              <a:rPr lang="en-US" sz="3200">
                <a:solidFill>
                  <a:srgbClr val="014A01"/>
                </a:solidFill>
              </a:rPr>
              <a:t> </a:t>
            </a:r>
            <a:r>
              <a:rPr lang="en-US" sz="3200"/>
              <a:t>(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FVIF</a:t>
            </a:r>
            <a:r>
              <a:rPr lang="en-US" sz="3200" baseline="-25000">
                <a:solidFill>
                  <a:srgbClr val="C277FF"/>
                </a:solidFill>
              </a:rPr>
              <a:t>10%</a:t>
            </a:r>
            <a:r>
              <a:rPr lang="en-US" sz="3200" baseline="-25000"/>
              <a:t>, </a:t>
            </a:r>
            <a:r>
              <a:rPr lang="en-US" sz="3200" baseline="-25000">
                <a:solidFill>
                  <a:schemeClr val="tx2"/>
                </a:solidFill>
              </a:rPr>
              <a:t>5</a:t>
            </a:r>
            <a:r>
              <a:rPr lang="en-US" sz="3200"/>
              <a:t>)</a:t>
            </a:r>
            <a:r>
              <a:rPr lang="en-US" sz="2800"/>
              <a:t>					</a:t>
            </a:r>
            <a:r>
              <a:rPr lang="en-US" sz="3200"/>
              <a:t>= </a:t>
            </a:r>
            <a:r>
              <a:rPr lang="en-US" sz="3200">
                <a:solidFill>
                  <a:srgbClr val="42B200"/>
                </a:solidFill>
              </a:rPr>
              <a:t>$10,000</a:t>
            </a:r>
            <a:r>
              <a:rPr lang="en-US" sz="3200">
                <a:solidFill>
                  <a:srgbClr val="014A01"/>
                </a:solidFill>
              </a:rPr>
              <a:t> </a:t>
            </a:r>
            <a:r>
              <a:rPr lang="en-US" sz="3200"/>
              <a:t>(1.611)						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$16,110</a:t>
            </a:r>
            <a:r>
              <a:rPr lang="en-US" sz="2400"/>
              <a:t>	   [</a:t>
            </a:r>
            <a:r>
              <a:rPr lang="en-US" sz="2400" i="1"/>
              <a:t>Due to Rounding</a:t>
            </a:r>
            <a:r>
              <a:rPr lang="en-US" sz="2400"/>
              <a:t>]</a:t>
            </a:r>
          </a:p>
        </p:txBody>
      </p:sp>
      <p:sp>
        <p:nvSpPr>
          <p:cNvPr id="26627" name="Line 3">
            <a:extLst>
              <a:ext uri="{FF2B5EF4-FFF2-40B4-BE49-F238E27FC236}">
                <a16:creationId xmlns:a16="http://schemas.microsoft.com/office/drawing/2014/main" id="{D7E95B1C-373D-4228-9C58-2010805E3F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172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555C44D4-0B9B-45EE-A952-3AD29254D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Story Problem Solution</a:t>
            </a:r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FB8A4B66-7BE6-453A-ADE0-F59E1FBD3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172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F7166AE1-79C3-4A92-87D8-C282A17A1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05000"/>
            <a:ext cx="8839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4287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77165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1455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45745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146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718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290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862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Calculation based on general formula: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200">
                <a:solidFill>
                  <a:srgbClr val="42B200"/>
                </a:solidFill>
                <a:latin typeface="Arial" panose="020B0604020202020204" pitchFamily="34" charset="0"/>
              </a:rPr>
              <a:t>P</a:t>
            </a:r>
            <a:r>
              <a:rPr lang="en-US" sz="3200" baseline="-25000">
                <a:solidFill>
                  <a:srgbClr val="42B200"/>
                </a:solidFill>
                <a:latin typeface="Arial" panose="020B0604020202020204" pitchFamily="34" charset="0"/>
              </a:rPr>
              <a:t>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(1+</a:t>
            </a:r>
            <a:r>
              <a:rPr lang="en-US" sz="3200">
                <a:solidFill>
                  <a:srgbClr val="C277FF"/>
                </a:solidFill>
                <a:latin typeface="Arial" panose="020B0604020202020204" pitchFamily="34" charset="0"/>
              </a:rPr>
              <a:t>i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sz="3200" baseline="30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				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5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3200">
                <a:solidFill>
                  <a:srgbClr val="42B200"/>
                </a:solidFill>
                <a:latin typeface="Arial" panose="020B0604020202020204" pitchFamily="34" charset="0"/>
              </a:rPr>
              <a:t>$10,000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(1+</a:t>
            </a:r>
            <a:r>
              <a:rPr lang="en-US" sz="3200">
                <a:solidFill>
                  <a:srgbClr val="380069"/>
                </a:solidFill>
                <a:latin typeface="Arial" panose="020B0604020202020204" pitchFamily="34" charset="0"/>
              </a:rPr>
              <a:t> 0</a:t>
            </a:r>
            <a:r>
              <a:rPr lang="en-US" sz="3200">
                <a:solidFill>
                  <a:srgbClr val="C277FF"/>
                </a:solidFill>
                <a:latin typeface="Arial" panose="020B0604020202020204" pitchFamily="34" charset="0"/>
              </a:rPr>
              <a:t>.10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sz="3600" baseline="30000">
                <a:solidFill>
                  <a:schemeClr val="tx2"/>
                </a:solidFill>
                <a:latin typeface="Arial" panose="020B0604020202020204" pitchFamily="34" charset="0"/>
              </a:rPr>
              <a:t>5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				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$16,105.10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>
            <a:extLst>
              <a:ext uri="{FF2B5EF4-FFF2-40B4-BE49-F238E27FC236}">
                <a16:creationId xmlns:a16="http://schemas.microsoft.com/office/drawing/2014/main" id="{318B9FDD-F158-4466-B862-A2FEC5001D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AutoShape 3">
            <a:extLst>
              <a:ext uri="{FF2B5EF4-FFF2-40B4-BE49-F238E27FC236}">
                <a16:creationId xmlns:a16="http://schemas.microsoft.com/office/drawing/2014/main" id="{B2E38CA0-C014-4096-B3D0-7D08DC09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4349750"/>
            <a:ext cx="5702300" cy="9017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0724" name="Line 4">
            <a:extLst>
              <a:ext uri="{FF2B5EF4-FFF2-40B4-BE49-F238E27FC236}">
                <a16:creationId xmlns:a16="http://schemas.microsoft.com/office/drawing/2014/main" id="{963A17F3-4B56-4013-A98D-34612B92B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F0627B5D-EC72-42F5-BDCD-FF0BF337CA8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4495800"/>
            <a:ext cx="7620000" cy="762000"/>
          </a:xfrm>
        </p:spPr>
        <p:txBody>
          <a:bodyPr/>
          <a:lstStyle/>
          <a:p>
            <a:pPr algn="ctr">
              <a:spcAft>
                <a:spcPct val="75000"/>
              </a:spcAft>
              <a:buFont typeface="Monotype Sorts" pitchFamily="2" charset="2"/>
              <a:buNone/>
              <a:tabLst>
                <a:tab pos="6453188" algn="l"/>
              </a:tabLst>
              <a:defRPr/>
            </a:pPr>
            <a:r>
              <a:rPr lang="en-US" sz="3200"/>
              <a:t>We will use 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 sz="32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Rule-of-72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2BDBBAF9-1FC0-4CBA-A912-02AE30709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Double Your Money!!!</a:t>
            </a:r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9A3C3797-ADC7-472F-ABB3-F115F67EE6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74B68F1D-5182-4B84-BECF-A6B87B2C634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2209800"/>
            <a:ext cx="7162800" cy="13716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hlink"/>
                </a:solidFill>
              </a:rPr>
              <a:t>Quick!  </a:t>
            </a:r>
            <a:r>
              <a:rPr lang="en-US" altLang="en-US" sz="3200"/>
              <a:t>How long does it take to double $5,000 at a compound rate of 12% per year (approx.)?</a:t>
            </a:r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23049DBF-7F21-40A1-8E48-62FFE545B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91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DE88F245-C932-4717-B3E6-FC347C492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6019800" cy="0"/>
          </a:xfrm>
          <a:prstGeom prst="line">
            <a:avLst/>
          </a:prstGeom>
          <a:noFill/>
          <a:ln w="50800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C3C9A101-08C6-4068-9D48-72D3ABCB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05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3BC6BD3-DE4D-417E-9BA3-E4F635BB2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Time Value of Money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C3168F4-C82A-44B6-A07B-C935CAB6D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2362200"/>
            <a:ext cx="6934200" cy="3733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/>
            <a:r>
              <a:rPr lang="en-US" altLang="en-US"/>
              <a:t> </a:t>
            </a:r>
            <a:r>
              <a:rPr lang="en-US" altLang="en-US" sz="4000"/>
              <a:t>The Interest Rate</a:t>
            </a:r>
          </a:p>
          <a:p>
            <a:pPr marL="457200" indent="-457200"/>
            <a:r>
              <a:rPr lang="en-US" altLang="en-US" sz="4000"/>
              <a:t> Simple Interest</a:t>
            </a:r>
          </a:p>
          <a:p>
            <a:pPr marL="457200" indent="-457200"/>
            <a:r>
              <a:rPr lang="en-US" altLang="en-US" sz="4000"/>
              <a:t> Compound Interest</a:t>
            </a:r>
          </a:p>
          <a:p>
            <a:pPr marL="457200" indent="-457200"/>
            <a:r>
              <a:rPr lang="en-US" altLang="en-US" sz="4000"/>
              <a:t> Amortizing a Loan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10BC7368-3F88-4BF6-9C12-BB5E6A451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05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>
            <a:extLst>
              <a:ext uri="{FF2B5EF4-FFF2-40B4-BE49-F238E27FC236}">
                <a16:creationId xmlns:a16="http://schemas.microsoft.com/office/drawing/2014/main" id="{8484A1D7-723F-4152-9D45-57747E279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4197350"/>
            <a:ext cx="6845300" cy="749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6551EDD-D848-404F-B1CA-A896C292A5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4267200"/>
            <a:ext cx="7620000" cy="2438400"/>
          </a:xfrm>
        </p:spPr>
        <p:txBody>
          <a:bodyPr/>
          <a:lstStyle/>
          <a:p>
            <a:pPr algn="ctr">
              <a:spcAft>
                <a:spcPct val="75000"/>
              </a:spcAft>
              <a:buFont typeface="Monotype Sorts" pitchFamily="2" charset="2"/>
              <a:buNone/>
              <a:tabLst>
                <a:tab pos="6453188" algn="l"/>
              </a:tabLst>
              <a:defRPr/>
            </a:pPr>
            <a:r>
              <a:rPr lang="en-US" sz="3200" i="1"/>
              <a:t>Approx. </a:t>
            </a:r>
            <a:r>
              <a:rPr lang="en-US" sz="3200" i="1">
                <a:solidFill>
                  <a:schemeClr val="tx2"/>
                </a:solidFill>
              </a:rPr>
              <a:t>Years </a:t>
            </a:r>
            <a:r>
              <a:rPr lang="en-US" sz="3200" i="1"/>
              <a:t>to Double </a:t>
            </a:r>
            <a:r>
              <a:rPr lang="en-US" sz="3200"/>
              <a:t>=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72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/ </a:t>
            </a:r>
            <a:r>
              <a:rPr lang="en-US" sz="3200">
                <a:solidFill>
                  <a:srgbClr val="C277FF"/>
                </a:solidFill>
              </a:rPr>
              <a:t>i%</a:t>
            </a:r>
            <a:endParaRPr lang="en-US" sz="3200">
              <a:solidFill>
                <a:srgbClr val="380069"/>
              </a:solidFill>
            </a:endParaRPr>
          </a:p>
          <a:p>
            <a:pPr lvl="4">
              <a:buFont typeface="Monotype Sorts" pitchFamily="2" charset="2"/>
              <a:buNone/>
              <a:tabLst>
                <a:tab pos="6453188" algn="l"/>
              </a:tabLst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72</a:t>
            </a:r>
            <a:r>
              <a:rPr lang="en-US" sz="3200"/>
              <a:t> / </a:t>
            </a:r>
            <a:r>
              <a:rPr lang="en-US" sz="3200">
                <a:solidFill>
                  <a:srgbClr val="C277FF"/>
                </a:solidFill>
              </a:rPr>
              <a:t>12%</a:t>
            </a:r>
            <a:r>
              <a:rPr lang="en-US" sz="3200"/>
              <a:t> = </a:t>
            </a:r>
            <a:r>
              <a:rPr lang="en-US" sz="3200" i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 Years</a:t>
            </a:r>
          </a:p>
          <a:p>
            <a:pPr lvl="4">
              <a:buFont typeface="Monotype Sorts" pitchFamily="2" charset="2"/>
              <a:buNone/>
              <a:tabLst>
                <a:tab pos="6453188" algn="l"/>
              </a:tabLst>
              <a:defRPr/>
            </a:pPr>
            <a:r>
              <a:rPr lang="en-US" sz="2400"/>
              <a:t>[Actual Time is 6.12 Years]</a:t>
            </a:r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D5E9245B-8C89-490D-94EF-CB0ED6033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880C1717-7231-4F36-96D1-3596638B4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F0D64265-A402-40DE-8DD0-3822FF405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“Rule-of-72”</a:t>
            </a:r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A00A1818-02B1-467F-9B0B-8DCB496EA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A8187291-6E27-4E31-8B40-563C8CC5F38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2209800"/>
            <a:ext cx="7162800" cy="13716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hlink"/>
                </a:solidFill>
              </a:rPr>
              <a:t>Quick!  </a:t>
            </a:r>
            <a:r>
              <a:rPr lang="en-US" altLang="en-US" sz="3200"/>
              <a:t>How long does it take to double $5,000 at a compound rate of 12% per year (approx.)?</a:t>
            </a:r>
          </a:p>
        </p:txBody>
      </p:sp>
      <p:sp>
        <p:nvSpPr>
          <p:cNvPr id="31753" name="Line 9">
            <a:extLst>
              <a:ext uri="{FF2B5EF4-FFF2-40B4-BE49-F238E27FC236}">
                <a16:creationId xmlns:a16="http://schemas.microsoft.com/office/drawing/2014/main" id="{D3E53BFA-EBB1-40B5-8547-7ABB6C7C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Line 10">
            <a:extLst>
              <a:ext uri="{FF2B5EF4-FFF2-40B4-BE49-F238E27FC236}">
                <a16:creationId xmlns:a16="http://schemas.microsoft.com/office/drawing/2014/main" id="{E2DD1D6E-18DF-40FA-B195-7A047F90D9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962400"/>
            <a:ext cx="5867400" cy="0"/>
          </a:xfrm>
          <a:prstGeom prst="line">
            <a:avLst/>
          </a:prstGeom>
          <a:noFill/>
          <a:ln w="50800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A9B2450-B174-4F24-99A4-FA3E27786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1981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3200"/>
              <a:t>Assume that you need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in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years.</a:t>
            </a:r>
            <a:r>
              <a:rPr lang="en-US" sz="3200"/>
              <a:t>  Let’s examine the process to determine how much you need to deposit today at a discount rate of </a:t>
            </a:r>
            <a:r>
              <a:rPr lang="en-US" sz="3200">
                <a:solidFill>
                  <a:srgbClr val="C277FF"/>
                </a:solidFill>
              </a:rPr>
              <a:t>7% </a:t>
            </a:r>
            <a:r>
              <a:rPr lang="en-US" sz="3200"/>
              <a:t>compounded annually.</a:t>
            </a:r>
          </a:p>
        </p:txBody>
      </p:sp>
      <p:sp>
        <p:nvSpPr>
          <p:cNvPr id="33795" name="Line 3">
            <a:extLst>
              <a:ext uri="{FF2B5EF4-FFF2-40B4-BE49-F238E27FC236}">
                <a16:creationId xmlns:a16="http://schemas.microsoft.com/office/drawing/2014/main" id="{3D861434-802F-420C-B834-9F8BC90B9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7B4BA435-A069-4061-9D1B-96BE5435F8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id="{A0E9732A-D4A1-4DC7-8702-D6390795D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6482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B6A20F81-13AD-4A5A-A47A-775613B06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7">
            <a:extLst>
              <a:ext uri="{FF2B5EF4-FFF2-40B4-BE49-F238E27FC236}">
                <a16:creationId xmlns:a16="http://schemas.microsoft.com/office/drawing/2014/main" id="{BAD72DBA-4DAC-4D46-97AF-F9DA4A7F35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E01B57AA-00C5-4707-BCAD-1274DD2A1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913" y="3657600"/>
            <a:ext cx="6629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</a:t>
            </a:r>
            <a:r>
              <a:rPr lang="en-US" b="0">
                <a:solidFill>
                  <a:srgbClr val="000000"/>
                </a:solidFill>
              </a:rPr>
              <a:t>0                  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b="0">
                <a:solidFill>
                  <a:srgbClr val="000000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919B8948-0E0B-420A-A50E-1877C678F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513" y="4756150"/>
            <a:ext cx="17351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</a:p>
        </p:txBody>
      </p:sp>
      <p:sp>
        <p:nvSpPr>
          <p:cNvPr id="33802" name="Line 10">
            <a:extLst>
              <a:ext uri="{FF2B5EF4-FFF2-40B4-BE49-F238E27FC236}">
                <a16:creationId xmlns:a16="http://schemas.microsoft.com/office/drawing/2014/main" id="{51E8C431-0468-42E3-96FA-9745031C56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5410200"/>
            <a:ext cx="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>
            <a:extLst>
              <a:ext uri="{FF2B5EF4-FFF2-40B4-BE49-F238E27FC236}">
                <a16:creationId xmlns:a16="http://schemas.microsoft.com/office/drawing/2014/main" id="{9FB097A9-C9F1-47F3-9998-8B84CEC15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867400"/>
            <a:ext cx="2590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77ABDA51-7947-4F28-A5F2-FF05EF9EF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038600"/>
            <a:ext cx="841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33805" name="Line 13">
            <a:extLst>
              <a:ext uri="{FF2B5EF4-FFF2-40B4-BE49-F238E27FC236}">
                <a16:creationId xmlns:a16="http://schemas.microsoft.com/office/drawing/2014/main" id="{6555E093-27D3-45C8-B4C9-964AF70FA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Rectangle 14">
            <a:extLst>
              <a:ext uri="{FF2B5EF4-FFF2-40B4-BE49-F238E27FC236}">
                <a16:creationId xmlns:a16="http://schemas.microsoft.com/office/drawing/2014/main" id="{C2C50A66-AAB3-4AB2-AF3B-97434B09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5486400"/>
            <a:ext cx="9604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en-US"/>
              <a:t>PV</a:t>
            </a:r>
            <a:r>
              <a:rPr lang="en-US" altLang="en-US" baseline="-25000"/>
              <a:t>1</a:t>
            </a:r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FD7479DB-965B-4B58-9E3D-8BB2E7A45C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2133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59EAFFAC-52A0-4D90-96F7-72C04146F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5486400"/>
            <a:ext cx="9604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25617" name="Rectangle 17">
            <a:extLst>
              <a:ext uri="{FF2B5EF4-FFF2-40B4-BE49-F238E27FC236}">
                <a16:creationId xmlns:a16="http://schemas.microsoft.com/office/drawing/2014/main" id="{DD6346FA-F4CE-4C55-B37B-62E4CA1A7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0866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Present Value			  Single Deposit (Graphic)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D935B8A-725F-4AC0-807C-B7259154C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686800" cy="1295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  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/>
              <a:t> 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/>
              <a:t> / 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/>
              <a:t> 	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/>
              <a:t>/ (1</a:t>
            </a:r>
            <a:r>
              <a:rPr lang="en-US">
                <a:solidFill>
                  <a:srgbClr val="C277FF"/>
                </a:solidFill>
              </a:rPr>
              <a:t>.07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/>
              <a:t> 	   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/>
              <a:t> / 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 baseline="30000"/>
              <a:t> </a:t>
            </a:r>
            <a:r>
              <a:rPr lang="en-US"/>
              <a:t>	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$873.44</a:t>
            </a:r>
          </a:p>
        </p:txBody>
      </p:sp>
      <p:sp>
        <p:nvSpPr>
          <p:cNvPr id="34819" name="Line 3">
            <a:extLst>
              <a:ext uri="{FF2B5EF4-FFF2-40B4-BE49-F238E27FC236}">
                <a16:creationId xmlns:a16="http://schemas.microsoft.com/office/drawing/2014/main" id="{E01942F4-1C3E-4CB9-97B0-35FB6421A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C5FE3A1F-5347-44B3-A2C9-12CA3D8CF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Present Value 		</a:t>
            </a:r>
            <a:br>
              <a:rPr lang="en-US" b="1"/>
            </a:br>
            <a:r>
              <a:rPr lang="en-US" b="1"/>
              <a:t>Single Deposit (Formula)</a:t>
            </a:r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EDD526CC-74E4-4FA9-8062-B6C099989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F5575F85-3CF0-442B-990F-7D2D44DC1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648200"/>
            <a:ext cx="601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60A38F10-5CCA-4536-AFF7-A53F4F4BA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82598C92-DC6F-4170-823F-C92E4BEA3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03731D8E-7E1E-4ECA-A9A2-EAC30091C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913" y="3657600"/>
            <a:ext cx="6629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</a:t>
            </a:r>
            <a:r>
              <a:rPr lang="en-US" b="0">
                <a:solidFill>
                  <a:srgbClr val="000000"/>
                </a:solidFill>
              </a:rPr>
              <a:t>0                  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b="0">
                <a:solidFill>
                  <a:srgbClr val="000000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A6781A9B-503C-4E34-ACCC-AED43E924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513" y="4756150"/>
            <a:ext cx="17351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</a:p>
        </p:txBody>
      </p:sp>
      <p:sp>
        <p:nvSpPr>
          <p:cNvPr id="34827" name="Line 11">
            <a:extLst>
              <a:ext uri="{FF2B5EF4-FFF2-40B4-BE49-F238E27FC236}">
                <a16:creationId xmlns:a16="http://schemas.microsoft.com/office/drawing/2014/main" id="{E9356BC6-C309-4CD3-B888-E14C84A83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54102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2">
            <a:extLst>
              <a:ext uri="{FF2B5EF4-FFF2-40B4-BE49-F238E27FC236}">
                <a16:creationId xmlns:a16="http://schemas.microsoft.com/office/drawing/2014/main" id="{58CC39E9-E413-4C73-B332-989A4D6D7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5562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Rectangle 13">
            <a:extLst>
              <a:ext uri="{FF2B5EF4-FFF2-40B4-BE49-F238E27FC236}">
                <a16:creationId xmlns:a16="http://schemas.microsoft.com/office/drawing/2014/main" id="{16BF03F4-31C3-4654-A54F-677E7AC76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038600"/>
            <a:ext cx="841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106FAB14-895B-4DF7-90F7-3D144C6BF1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2DC3D507-6026-4774-805B-93CBBE4CF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5486400"/>
            <a:ext cx="9604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34832" name="Line 16">
            <a:extLst>
              <a:ext uri="{FF2B5EF4-FFF2-40B4-BE49-F238E27FC236}">
                <a16:creationId xmlns:a16="http://schemas.microsoft.com/office/drawing/2014/main" id="{8AE871B4-0E06-4876-BE00-75E8151DF0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3E7AFDF-92F1-4E5D-B94F-51B70A339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305800" cy="4724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0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	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>
                <a:solidFill>
                  <a:srgbClr val="42B200"/>
                </a:solidFill>
              </a:rPr>
              <a:t> </a:t>
            </a:r>
            <a:r>
              <a:rPr lang="en-US"/>
              <a:t>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/>
              <a:t> / 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sz="4000" baseline="30000">
                <a:solidFill>
                  <a:schemeClr val="tx2"/>
                </a:solidFill>
              </a:rPr>
              <a:t>1</a:t>
            </a:r>
            <a:endParaRPr lang="en-US" sz="4000"/>
          </a:p>
          <a:p>
            <a:pPr>
              <a:buFont typeface="Monotype Sorts" pitchFamily="2" charset="2"/>
              <a:buNone/>
              <a:defRPr/>
            </a:pPr>
            <a:r>
              <a:rPr lang="en-US" sz="40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/>
              <a:t> 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/>
              <a:t> / 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sz="4000" baseline="30000">
                <a:solidFill>
                  <a:schemeClr val="tx2"/>
                </a:solidFill>
              </a:rPr>
              <a:t>2</a:t>
            </a:r>
          </a:p>
          <a:p>
            <a:pPr>
              <a:buFont typeface="Monotype Sorts" pitchFamily="2" charset="2"/>
              <a:buNone/>
              <a:defRPr/>
            </a:pPr>
            <a:endParaRPr lang="en-US" sz="1000"/>
          </a:p>
          <a:p>
            <a:pPr>
              <a:buFont typeface="Monotype Sorts" pitchFamily="2" charset="2"/>
              <a:buNone/>
              <a:defRPr/>
            </a:pPr>
            <a:endParaRPr lang="en-US" sz="1800"/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General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 Value </a:t>
            </a:r>
            <a:r>
              <a:rPr lang="en-US"/>
              <a:t>Formula:</a:t>
            </a:r>
            <a:endParaRPr lang="en-US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/>
              <a:t>	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 / (1+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</a:t>
            </a:r>
            <a:r>
              <a:rPr lang="en-US" baseline="30000">
                <a:solidFill>
                  <a:schemeClr val="tx2"/>
                </a:solidFill>
              </a:rPr>
              <a:t>n</a:t>
            </a:r>
            <a:r>
              <a:rPr lang="en-US"/>
              <a:t> 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or  	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/>
              <a:t> = </a:t>
            </a:r>
            <a:r>
              <a:rPr lang="en-US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 (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PVIF</a:t>
            </a:r>
            <a:r>
              <a:rPr lang="en-US" baseline="-25000">
                <a:solidFill>
                  <a:srgbClr val="C277FF"/>
                </a:solidFill>
              </a:rPr>
              <a:t>i</a:t>
            </a:r>
            <a:r>
              <a:rPr lang="en-US" baseline="-25000"/>
              <a:t>,</a:t>
            </a:r>
            <a:r>
              <a:rPr lang="en-US" baseline="-25000">
                <a:solidFill>
                  <a:schemeClr val="tx2"/>
                </a:solidFill>
              </a:rPr>
              <a:t>n</a:t>
            </a:r>
            <a:r>
              <a:rPr lang="en-US"/>
              <a:t>) --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See Table II</a:t>
            </a:r>
          </a:p>
        </p:txBody>
      </p:sp>
      <p:sp>
        <p:nvSpPr>
          <p:cNvPr id="35843" name="Line 3">
            <a:extLst>
              <a:ext uri="{FF2B5EF4-FFF2-40B4-BE49-F238E27FC236}">
                <a16:creationId xmlns:a16="http://schemas.microsoft.com/office/drawing/2014/main" id="{A6E0E4FC-CC34-4CF7-8A6F-E105216A2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343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C0E14650-D39A-4124-BD54-8383DB98E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59436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General Present Value Formula</a:t>
            </a:r>
          </a:p>
        </p:txBody>
      </p:sp>
      <p:sp>
        <p:nvSpPr>
          <p:cNvPr id="35845" name="Line 5">
            <a:extLst>
              <a:ext uri="{FF2B5EF4-FFF2-40B4-BE49-F238E27FC236}">
                <a16:creationId xmlns:a16="http://schemas.microsoft.com/office/drawing/2014/main" id="{156D025A-1BCD-4D61-A900-C6169A611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343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627F827F-B7E8-44D7-9C4F-D53BC9BBC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3397250"/>
            <a:ext cx="706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etc.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D6F0573-B100-4A32-BA77-694F31A2C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8305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PVIF</a:t>
            </a:r>
            <a:r>
              <a:rPr lang="en-US" sz="4000" baseline="-25000">
                <a:solidFill>
                  <a:srgbClr val="C277FF"/>
                </a:solidFill>
                <a:latin typeface="Arial" panose="020B0604020202020204" pitchFamily="34" charset="0"/>
              </a:rPr>
              <a:t>i</a:t>
            </a:r>
            <a:r>
              <a:rPr lang="en-US" sz="40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4000" baseline="-25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4000" baseline="-25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is found on Table II at the end of the book or on the card insert.</a:t>
            </a:r>
          </a:p>
        </p:txBody>
      </p:sp>
      <p:sp>
        <p:nvSpPr>
          <p:cNvPr id="36867" name="Line 3">
            <a:extLst>
              <a:ext uri="{FF2B5EF4-FFF2-40B4-BE49-F238E27FC236}">
                <a16:creationId xmlns:a16="http://schemas.microsoft.com/office/drawing/2014/main" id="{4D7CF52A-A8D0-4C9C-A251-BEFC25D28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248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79C5F642-1C1A-41FB-8470-248FF4CF9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Valuation Using Table II</a:t>
            </a:r>
          </a:p>
        </p:txBody>
      </p:sp>
      <p:graphicFrame>
        <p:nvGraphicFramePr>
          <p:cNvPr id="36869" name="Object 5">
            <a:hlinkClick r:id="" action="ppaction://ole?verb=0"/>
            <a:extLst>
              <a:ext uri="{FF2B5EF4-FFF2-40B4-BE49-F238E27FC236}">
                <a16:creationId xmlns:a16="http://schemas.microsoft.com/office/drawing/2014/main" id="{69A2685F-0456-4B11-9483-E6353AD5D9A7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58863" y="3392488"/>
          <a:ext cx="7523162" cy="311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Document" r:id="rId3" imgW="8101584" imgH="3355848" progId="Word.Document.8">
                  <p:embed/>
                </p:oleObj>
              </mc:Choice>
              <mc:Fallback>
                <p:oleObj name="Document" r:id="rId3" imgW="8101584" imgH="3355848" progId="Word.Documen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3392488"/>
                        <a:ext cx="7523162" cy="311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Line 6">
            <a:extLst>
              <a:ext uri="{FF2B5EF4-FFF2-40B4-BE49-F238E27FC236}">
                <a16:creationId xmlns:a16="http://schemas.microsoft.com/office/drawing/2014/main" id="{2FA77DE1-0877-44C7-A481-4C093CEDA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8862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9B0CABEC-A47E-4A24-A481-70C1AA8AC3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8">
            <a:extLst>
              <a:ext uri="{FF2B5EF4-FFF2-40B4-BE49-F238E27FC236}">
                <a16:creationId xmlns:a16="http://schemas.microsoft.com/office/drawing/2014/main" id="{B9FEFB60-63A2-40E9-AF49-A7DB9884A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3434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>
            <a:extLst>
              <a:ext uri="{FF2B5EF4-FFF2-40B4-BE49-F238E27FC236}">
                <a16:creationId xmlns:a16="http://schemas.microsoft.com/office/drawing/2014/main" id="{0360B7BF-7F32-494B-B78E-EB1B670508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8674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D5473BD8-382C-4493-A1D1-FB9841E2C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4102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A240BE37-C548-4383-B264-49D96E6C1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876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41E2ED23-9D4E-4F39-8E2F-7ADFF5D91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3">
            <a:extLst>
              <a:ext uri="{FF2B5EF4-FFF2-40B4-BE49-F238E27FC236}">
                <a16:creationId xmlns:a16="http://schemas.microsoft.com/office/drawing/2014/main" id="{0A60C336-3A38-494F-B71D-7929838EA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A7A2C443-EE2A-43CB-9DC8-FABCE8BD6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248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D157A4F-CF0F-4924-B774-2AA23C765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620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</a:t>
            </a:r>
            <a:r>
              <a:rPr lang="en-US" sz="3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PV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PVIF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7%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2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	= </a:t>
            </a:r>
            <a:r>
              <a:rPr lang="en-US" sz="34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.873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		= </a:t>
            </a:r>
            <a:r>
              <a:rPr lang="en-US" sz="3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$873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 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[Due to Rounding]</a:t>
            </a:r>
          </a:p>
        </p:txBody>
      </p:sp>
      <p:sp>
        <p:nvSpPr>
          <p:cNvPr id="37891" name="Line 3">
            <a:extLst>
              <a:ext uri="{FF2B5EF4-FFF2-40B4-BE49-F238E27FC236}">
                <a16:creationId xmlns:a16="http://schemas.microsoft.com/office/drawing/2014/main" id="{23E929FF-4884-448C-85F8-33732B788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A3B7F578-223D-47C0-A35F-B412F0A70D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Using Present Value Tables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F7634A5B-A27E-49C6-AF74-606C660A2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7894" name="Object 6">
            <a:hlinkClick r:id="" action="ppaction://ole?verb=0"/>
            <a:extLst>
              <a:ext uri="{FF2B5EF4-FFF2-40B4-BE49-F238E27FC236}">
                <a16:creationId xmlns:a16="http://schemas.microsoft.com/office/drawing/2014/main" id="{9C40F812-33B3-44C9-911F-213C684F48BE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66800" y="3352800"/>
          <a:ext cx="750887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Document" r:id="rId3" imgW="8103108" imgH="3451860" progId="Word.Document.6">
                  <p:embed/>
                </p:oleObj>
              </mc:Choice>
              <mc:Fallback>
                <p:oleObj name="Document" r:id="rId3" imgW="8103108" imgH="3451860" progId="Word.Document.6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52800"/>
                        <a:ext cx="7508875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Line 7">
            <a:extLst>
              <a:ext uri="{FF2B5EF4-FFF2-40B4-BE49-F238E27FC236}">
                <a16:creationId xmlns:a16="http://schemas.microsoft.com/office/drawing/2014/main" id="{28E2ACA6-E220-4DAE-9E6A-4E22C9F403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6BE81E05-C5FB-4A68-B382-F36FEC2CB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E661FB38-8FB7-42CA-AF47-28684268C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95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C376E3F6-66A1-4FBA-85F5-4AE4F6BD6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019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>
            <a:extLst>
              <a:ext uri="{FF2B5EF4-FFF2-40B4-BE49-F238E27FC236}">
                <a16:creationId xmlns:a16="http://schemas.microsoft.com/office/drawing/2014/main" id="{4884BACD-6B7C-46CC-8B56-1515F5A34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4100" y="5511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>
            <a:extLst>
              <a:ext uri="{FF2B5EF4-FFF2-40B4-BE49-F238E27FC236}">
                <a16:creationId xmlns:a16="http://schemas.microsoft.com/office/drawing/2014/main" id="{385B696C-F038-48B2-B947-C884D87FE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>
            <a:extLst>
              <a:ext uri="{FF2B5EF4-FFF2-40B4-BE49-F238E27FC236}">
                <a16:creationId xmlns:a16="http://schemas.microsoft.com/office/drawing/2014/main" id="{36DEDF06-F796-457D-A147-86BA956A6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4">
            <a:extLst>
              <a:ext uri="{FF2B5EF4-FFF2-40B4-BE49-F238E27FC236}">
                <a16:creationId xmlns:a16="http://schemas.microsoft.com/office/drawing/2014/main" id="{1BAC2119-4E91-423C-9C3F-915BD2218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EF37CAC-6534-49FC-BD45-603283D1A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1981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	</a:t>
            </a:r>
            <a:r>
              <a:rPr lang="en-US" sz="3200"/>
              <a:t>Julie Miller wants to know how large of a deposit to make so that the money will grow to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3200">
                <a:solidFill>
                  <a:srgbClr val="D93192"/>
                </a:solidFill>
              </a:rPr>
              <a:t> </a:t>
            </a:r>
            <a:r>
              <a:rPr lang="en-US" sz="3200"/>
              <a:t>in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years</a:t>
            </a:r>
            <a:r>
              <a:rPr lang="en-US" sz="3200"/>
              <a:t> at a discount rate of </a:t>
            </a:r>
            <a:r>
              <a:rPr lang="en-US" sz="3200">
                <a:solidFill>
                  <a:srgbClr val="C277FF"/>
                </a:solidFill>
              </a:rPr>
              <a:t>10%</a:t>
            </a:r>
            <a:r>
              <a:rPr lang="en-US" sz="3200"/>
              <a:t>.</a:t>
            </a:r>
          </a:p>
        </p:txBody>
      </p:sp>
      <p:sp>
        <p:nvSpPr>
          <p:cNvPr id="39939" name="Line 3">
            <a:extLst>
              <a:ext uri="{FF2B5EF4-FFF2-40B4-BE49-F238E27FC236}">
                <a16:creationId xmlns:a16="http://schemas.microsoft.com/office/drawing/2014/main" id="{CF6D67F5-CFDB-4B1C-8C59-D0994AE0B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248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AE9AC903-07F9-4E8F-BABE-745C103D0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Story Problem Example</a:t>
            </a:r>
          </a:p>
        </p:txBody>
      </p:sp>
      <p:sp>
        <p:nvSpPr>
          <p:cNvPr id="39941" name="Line 5">
            <a:extLst>
              <a:ext uri="{FF2B5EF4-FFF2-40B4-BE49-F238E27FC236}">
                <a16:creationId xmlns:a16="http://schemas.microsoft.com/office/drawing/2014/main" id="{DF4A2CBA-666B-43E4-9539-3AF4E9D7C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248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6">
            <a:extLst>
              <a:ext uri="{FF2B5EF4-FFF2-40B4-BE49-F238E27FC236}">
                <a16:creationId xmlns:a16="http://schemas.microsoft.com/office/drawing/2014/main" id="{CF5CC23B-89BC-4A5E-B865-682CAABF3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6482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7">
            <a:extLst>
              <a:ext uri="{FF2B5EF4-FFF2-40B4-BE49-F238E27FC236}">
                <a16:creationId xmlns:a16="http://schemas.microsoft.com/office/drawing/2014/main" id="{6581CAC3-DAE0-404D-ABDF-089328DF6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C6671B50-629C-498E-A2B5-BE8BE1EBD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42150548-C888-48B3-B1CE-A5F991CD5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3657600"/>
            <a:ext cx="6883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</a:t>
            </a:r>
            <a:r>
              <a:rPr lang="en-US" b="0">
                <a:solidFill>
                  <a:srgbClr val="000000"/>
                </a:solidFill>
              </a:rPr>
              <a:t>0        1        2        3        4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CD842A33-1A08-4140-AFEF-143DB83CE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3713" y="4924425"/>
            <a:ext cx="16462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</a:p>
        </p:txBody>
      </p:sp>
      <p:sp>
        <p:nvSpPr>
          <p:cNvPr id="39947" name="Line 11">
            <a:extLst>
              <a:ext uri="{FF2B5EF4-FFF2-40B4-BE49-F238E27FC236}">
                <a16:creationId xmlns:a16="http://schemas.microsoft.com/office/drawing/2014/main" id="{53001D5B-FA87-4726-B02D-7A1130D3A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2">
            <a:extLst>
              <a:ext uri="{FF2B5EF4-FFF2-40B4-BE49-F238E27FC236}">
                <a16:creationId xmlns:a16="http://schemas.microsoft.com/office/drawing/2014/main" id="{E6FE1A08-8E45-4C7E-AA60-0D10BE2CE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762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Rectangle 13">
            <a:extLst>
              <a:ext uri="{FF2B5EF4-FFF2-40B4-BE49-F238E27FC236}">
                <a16:creationId xmlns:a16="http://schemas.microsoft.com/office/drawing/2014/main" id="{49408919-3C48-4ADE-B473-AD63DC5BE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5457825"/>
            <a:ext cx="8715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39950" name="Rectangle 14">
            <a:extLst>
              <a:ext uri="{FF2B5EF4-FFF2-40B4-BE49-F238E27FC236}">
                <a16:creationId xmlns:a16="http://schemas.microsoft.com/office/drawing/2014/main" id="{8ADB238E-F507-4BE8-B0B3-EA9920761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162425"/>
            <a:ext cx="9937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C277FF"/>
                </a:solidFill>
              </a:rPr>
              <a:t>10%</a:t>
            </a:r>
          </a:p>
        </p:txBody>
      </p:sp>
      <p:sp>
        <p:nvSpPr>
          <p:cNvPr id="39951" name="Line 15">
            <a:extLst>
              <a:ext uri="{FF2B5EF4-FFF2-40B4-BE49-F238E27FC236}">
                <a16:creationId xmlns:a16="http://schemas.microsoft.com/office/drawing/2014/main" id="{552D3876-489B-4AF3-9FA9-B593CD22FC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16">
            <a:extLst>
              <a:ext uri="{FF2B5EF4-FFF2-40B4-BE49-F238E27FC236}">
                <a16:creationId xmlns:a16="http://schemas.microsoft.com/office/drawing/2014/main" id="{97655559-3C6F-4C46-A112-2F48684CE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17">
            <a:extLst>
              <a:ext uri="{FF2B5EF4-FFF2-40B4-BE49-F238E27FC236}">
                <a16:creationId xmlns:a16="http://schemas.microsoft.com/office/drawing/2014/main" id="{7FA8D6F3-0085-4451-939F-F97BBFC55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18">
            <a:extLst>
              <a:ext uri="{FF2B5EF4-FFF2-40B4-BE49-F238E27FC236}">
                <a16:creationId xmlns:a16="http://schemas.microsoft.com/office/drawing/2014/main" id="{0E0FBD3C-A431-48FF-8E2A-818C486C63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19">
            <a:extLst>
              <a:ext uri="{FF2B5EF4-FFF2-40B4-BE49-F238E27FC236}">
                <a16:creationId xmlns:a16="http://schemas.microsoft.com/office/drawing/2014/main" id="{CCDDB8BC-8CFD-44E7-9ACB-1F62BC5F5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Line 20">
            <a:extLst>
              <a:ext uri="{FF2B5EF4-FFF2-40B4-BE49-F238E27FC236}">
                <a16:creationId xmlns:a16="http://schemas.microsoft.com/office/drawing/2014/main" id="{A3A2360C-4C11-423E-AF33-308CB5122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1">
            <a:extLst>
              <a:ext uri="{FF2B5EF4-FFF2-40B4-BE49-F238E27FC236}">
                <a16:creationId xmlns:a16="http://schemas.microsoft.com/office/drawing/2014/main" id="{E2F4FBDA-6E60-420A-9980-C270A8F9E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22">
            <a:extLst>
              <a:ext uri="{FF2B5EF4-FFF2-40B4-BE49-F238E27FC236}">
                <a16:creationId xmlns:a16="http://schemas.microsoft.com/office/drawing/2014/main" id="{2A68F64E-0EE0-4A01-BC9C-7D2148149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3">
            <a:extLst>
              <a:ext uri="{FF2B5EF4-FFF2-40B4-BE49-F238E27FC236}">
                <a16:creationId xmlns:a16="http://schemas.microsoft.com/office/drawing/2014/main" id="{6811D0E5-4C09-42FE-BCBC-C6AD955C2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86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24">
            <a:extLst>
              <a:ext uri="{FF2B5EF4-FFF2-40B4-BE49-F238E27FC236}">
                <a16:creationId xmlns:a16="http://schemas.microsoft.com/office/drawing/2014/main" id="{5F366B06-9F85-4900-88E5-7FD0CC22A9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86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25">
            <a:extLst>
              <a:ext uri="{FF2B5EF4-FFF2-40B4-BE49-F238E27FC236}">
                <a16:creationId xmlns:a16="http://schemas.microsoft.com/office/drawing/2014/main" id="{78181EAB-AF29-42E9-BB8F-44A3065ED4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674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26">
            <a:extLst>
              <a:ext uri="{FF2B5EF4-FFF2-40B4-BE49-F238E27FC236}">
                <a16:creationId xmlns:a16="http://schemas.microsoft.com/office/drawing/2014/main" id="{038BD9EC-08D7-4351-B0FB-1BB81C254E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8674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7998549-5FC5-48F9-AAA7-1AAE9B66E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839200" cy="4419600"/>
          </a:xfrm>
        </p:spPr>
        <p:txBody>
          <a:bodyPr/>
          <a:lstStyle/>
          <a:p>
            <a:pPr>
              <a:defRPr/>
            </a:pPr>
            <a:r>
              <a:rPr lang="en-US"/>
              <a:t>	</a:t>
            </a:r>
            <a:r>
              <a:rPr lang="en-US" sz="3200"/>
              <a:t>Calculation based on general formula:	</a:t>
            </a:r>
            <a:r>
              <a:rPr lang="en-US" sz="2800"/>
              <a:t> 	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/>
              <a:t> 	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200"/>
              <a:t> / 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</a:t>
            </a:r>
            <a:r>
              <a:rPr lang="en-US" sz="3200"/>
              <a:t> 				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/>
              <a:t> 	</a:t>
            </a:r>
            <a:r>
              <a:rPr lang="en-US" sz="3200"/>
              <a:t>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3200">
                <a:solidFill>
                  <a:srgbClr val="D93192"/>
                </a:solidFill>
              </a:rPr>
              <a:t> </a:t>
            </a:r>
            <a:r>
              <a:rPr lang="en-US" sz="3200"/>
              <a:t>/ (1+</a:t>
            </a:r>
            <a:r>
              <a:rPr lang="en-US" sz="3200">
                <a:solidFill>
                  <a:srgbClr val="380069"/>
                </a:solidFill>
              </a:rPr>
              <a:t> 0</a:t>
            </a:r>
            <a:r>
              <a:rPr lang="en-US" sz="3200">
                <a:solidFill>
                  <a:srgbClr val="C277FF"/>
                </a:solidFill>
              </a:rPr>
              <a:t>.10</a:t>
            </a:r>
            <a:r>
              <a:rPr lang="en-US" sz="3200"/>
              <a:t>)</a:t>
            </a:r>
            <a:r>
              <a:rPr lang="en-US" baseline="30000">
                <a:solidFill>
                  <a:schemeClr val="tx2"/>
                </a:solidFill>
              </a:rPr>
              <a:t>5</a:t>
            </a:r>
            <a:r>
              <a:rPr lang="en-US" sz="3200"/>
              <a:t>					=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$6,209.21</a:t>
            </a:r>
            <a:endParaRPr lang="en-US" sz="2800">
              <a:solidFill>
                <a:srgbClr val="42B200"/>
              </a:solidFill>
            </a:endParaRPr>
          </a:p>
          <a:p>
            <a:pPr>
              <a:defRPr/>
            </a:pPr>
            <a:r>
              <a:rPr lang="en-US"/>
              <a:t>	</a:t>
            </a:r>
            <a:r>
              <a:rPr lang="en-US" sz="3200"/>
              <a:t>Calculation based on Table I:			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800"/>
              <a:t> 	</a:t>
            </a:r>
            <a:r>
              <a:rPr lang="en-US" sz="3200"/>
              <a:t>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3200">
                <a:solidFill>
                  <a:srgbClr val="D93192"/>
                </a:solidFill>
              </a:rPr>
              <a:t> </a:t>
            </a:r>
            <a:r>
              <a:rPr lang="en-US" sz="3200"/>
              <a:t>(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PVIF</a:t>
            </a:r>
            <a:r>
              <a:rPr lang="en-US" sz="3200" baseline="-25000">
                <a:solidFill>
                  <a:srgbClr val="C277FF"/>
                </a:solidFill>
              </a:rPr>
              <a:t>10%</a:t>
            </a:r>
            <a:r>
              <a:rPr lang="en-US" sz="3200" baseline="-25000"/>
              <a:t>, </a:t>
            </a:r>
            <a:r>
              <a:rPr lang="en-US" sz="3200" baseline="-25000">
                <a:solidFill>
                  <a:schemeClr val="tx2"/>
                </a:solidFill>
              </a:rPr>
              <a:t>5</a:t>
            </a:r>
            <a:r>
              <a:rPr lang="en-US" sz="3200"/>
              <a:t>)</a:t>
            </a:r>
            <a:r>
              <a:rPr lang="en-US" sz="2800"/>
              <a:t>					</a:t>
            </a:r>
            <a:r>
              <a:rPr lang="en-US" sz="3200"/>
              <a:t>=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3200">
                <a:solidFill>
                  <a:srgbClr val="014A01"/>
                </a:solidFill>
              </a:rPr>
              <a:t> </a:t>
            </a:r>
            <a:r>
              <a:rPr lang="en-US" sz="3200"/>
              <a:t>(.621)						=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$6,210.00</a:t>
            </a:r>
            <a:r>
              <a:rPr lang="en-US" sz="2400">
                <a:solidFill>
                  <a:srgbClr val="42B200"/>
                </a:solidFill>
              </a:rPr>
              <a:t> </a:t>
            </a:r>
            <a:r>
              <a:rPr lang="en-US" sz="2400"/>
              <a:t>  [</a:t>
            </a:r>
            <a:r>
              <a:rPr lang="en-US" sz="2400" i="1"/>
              <a:t>Due to Rounding</a:t>
            </a:r>
            <a:r>
              <a:rPr lang="en-US" sz="2400"/>
              <a:t>]</a:t>
            </a:r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6B6ABB73-4108-41C4-951A-90A4E4019F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172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42DEEED5-A833-4FE3-849F-352246539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Story Problem Solution</a:t>
            </a:r>
          </a:p>
        </p:txBody>
      </p:sp>
      <p:sp>
        <p:nvSpPr>
          <p:cNvPr id="40965" name="Line 5">
            <a:extLst>
              <a:ext uri="{FF2B5EF4-FFF2-40B4-BE49-F238E27FC236}">
                <a16:creationId xmlns:a16="http://schemas.microsoft.com/office/drawing/2014/main" id="{3E5D7BE6-F938-4156-A955-0A8667EDC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172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0F7A758-625B-44AF-BB32-CCE69FADB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Types of Annuities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B2DE384-6190-42B3-9441-D43665231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438400"/>
          </a:xfrm>
        </p:spPr>
        <p:txBody>
          <a:bodyPr/>
          <a:lstStyle/>
          <a:p>
            <a:pPr>
              <a:defRPr/>
            </a:pPr>
            <a:r>
              <a:rPr lang="en-US" sz="31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Ordinary Annuity</a:t>
            </a:r>
            <a:r>
              <a:rPr lang="en-US" sz="3100"/>
              <a:t>:  Payments or receipts occur at the </a:t>
            </a:r>
            <a:r>
              <a:rPr lang="en-US" sz="3100">
                <a:solidFill>
                  <a:schemeClr val="hlink"/>
                </a:solidFill>
              </a:rPr>
              <a:t>end</a:t>
            </a:r>
            <a:r>
              <a:rPr lang="en-US" sz="3100"/>
              <a:t> of each period.</a:t>
            </a:r>
          </a:p>
          <a:p>
            <a:pPr>
              <a:defRPr/>
            </a:pPr>
            <a:r>
              <a:rPr lang="en-US" sz="3100" u="sng">
                <a:solidFill>
                  <a:srgbClr val="C277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Annuity Due</a:t>
            </a:r>
            <a:r>
              <a:rPr lang="en-US" sz="3100"/>
              <a:t>:  Payments or receipts occur at the 	</a:t>
            </a:r>
            <a:r>
              <a:rPr lang="en-US" sz="3100">
                <a:solidFill>
                  <a:srgbClr val="C277FF"/>
                </a:solidFill>
              </a:rPr>
              <a:t>beginning</a:t>
            </a:r>
            <a:r>
              <a:rPr lang="en-US" sz="3100"/>
              <a:t> of each period.</a:t>
            </a:r>
          </a:p>
        </p:txBody>
      </p:sp>
      <p:sp>
        <p:nvSpPr>
          <p:cNvPr id="43012" name="Line 4">
            <a:extLst>
              <a:ext uri="{FF2B5EF4-FFF2-40B4-BE49-F238E27FC236}">
                <a16:creationId xmlns:a16="http://schemas.microsoft.com/office/drawing/2014/main" id="{EBF14C78-199F-44D3-B72D-515A237BE5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953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Line 5">
            <a:extLst>
              <a:ext uri="{FF2B5EF4-FFF2-40B4-BE49-F238E27FC236}">
                <a16:creationId xmlns:a16="http://schemas.microsoft.com/office/drawing/2014/main" id="{47FCF5B9-4EFC-4653-BD3C-59D916FD53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953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DB9DFB62-0D85-4DE0-9CCE-67359F6FA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8229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1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An Annuity</a:t>
            </a:r>
            <a:r>
              <a:rPr lang="en-US" sz="3100">
                <a:solidFill>
                  <a:srgbClr val="000000"/>
                </a:solidFill>
                <a:latin typeface="Arial" panose="020B0604020202020204" pitchFamily="34" charset="0"/>
              </a:rPr>
              <a:t> represents a series of equal payments (or receipts) occurring over a specified number of equidistant periods.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>
            <a:extLst>
              <a:ext uri="{FF2B5EF4-FFF2-40B4-BE49-F238E27FC236}">
                <a16:creationId xmlns:a16="http://schemas.microsoft.com/office/drawing/2014/main" id="{C67BBEA2-E43A-43FC-9032-6C125FDF9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19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1B0CC6B-925A-41CD-B399-A67BEC31D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Examples of Annuities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258E165E-0C98-4369-A99F-EA2195DFB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6781800" cy="4114800"/>
          </a:xfrm>
          <a:noFill/>
        </p:spPr>
        <p:txBody>
          <a:bodyPr/>
          <a:lstStyle/>
          <a:p>
            <a:r>
              <a:rPr lang="en-US" altLang="en-US"/>
              <a:t>  Student Loan Payments</a:t>
            </a:r>
          </a:p>
          <a:p>
            <a:r>
              <a:rPr lang="en-US" altLang="en-US"/>
              <a:t>  Car Loan Payments</a:t>
            </a:r>
          </a:p>
          <a:p>
            <a:r>
              <a:rPr lang="en-US" altLang="en-US"/>
              <a:t>  Insurance Premiums</a:t>
            </a:r>
          </a:p>
          <a:p>
            <a:r>
              <a:rPr lang="en-US" altLang="en-US"/>
              <a:t>  Mortgage Payments</a:t>
            </a:r>
          </a:p>
          <a:p>
            <a:r>
              <a:rPr lang="en-US" altLang="en-US"/>
              <a:t>  Retirement Savings</a:t>
            </a:r>
          </a:p>
        </p:txBody>
      </p:sp>
      <p:sp>
        <p:nvSpPr>
          <p:cNvPr id="44037" name="Line 5">
            <a:extLst>
              <a:ext uri="{FF2B5EF4-FFF2-40B4-BE49-F238E27FC236}">
                <a16:creationId xmlns:a16="http://schemas.microsoft.com/office/drawing/2014/main" id="{7A34D15C-A886-4218-8CEA-48B5FA403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19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0C43F9C8-B8AE-453E-93D3-6A2EB2C22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572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F6C1BC1-E472-4944-81A5-ECEC66F89E0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3657600"/>
            <a:ext cx="7391400" cy="2667000"/>
          </a:xfrm>
        </p:spPr>
        <p:txBody>
          <a:bodyPr/>
          <a:lstStyle/>
          <a:p>
            <a:pPr algn="ctr">
              <a:spcAft>
                <a:spcPct val="75000"/>
              </a:spcAft>
              <a:buFont typeface="Monotype Sorts" pitchFamily="2" charset="2"/>
              <a:buNone/>
              <a:defRPr/>
            </a:pPr>
            <a:r>
              <a:rPr lang="en-US" sz="3200"/>
              <a:t>Obviously,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 today</a:t>
            </a:r>
            <a:r>
              <a:rPr lang="en-US" sz="3200"/>
              <a:t>.</a:t>
            </a:r>
            <a:endParaRPr lang="en-US" sz="1600"/>
          </a:p>
          <a:p>
            <a:pPr algn="ctr">
              <a:spcAft>
                <a:spcPct val="75000"/>
              </a:spcAft>
              <a:buFont typeface="Monotype Sorts" pitchFamily="2" charset="2"/>
              <a:buNone/>
              <a:defRPr/>
            </a:pPr>
            <a:r>
              <a:rPr lang="en-US" sz="3200"/>
              <a:t>You already recognize that there is </a:t>
            </a:r>
            <a:r>
              <a:rPr lang="en-US" sz="3200" i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 VALUE TO MONEY</a:t>
            </a:r>
            <a:r>
              <a:rPr lang="en-US" sz="3200" i="1"/>
              <a:t>!!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E40BE47-DFDE-4E71-8E14-166F29FD0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Interest Rate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A03B0470-45EA-4E75-8C31-B5FE1C733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572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ECBBE61C-4807-497B-9F60-0CEC6BACEC6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2057400"/>
            <a:ext cx="7162800" cy="1219200"/>
          </a:xfrm>
        </p:spPr>
        <p:txBody>
          <a:bodyPr/>
          <a:lstStyle/>
          <a:p>
            <a:pPr algn="ctr">
              <a:spcAft>
                <a:spcPct val="75000"/>
              </a:spcAft>
              <a:buFont typeface="Monotype Sorts" pitchFamily="2" charset="2"/>
              <a:buNone/>
              <a:defRPr/>
            </a:pPr>
            <a:r>
              <a:rPr lang="en-US" sz="3200"/>
              <a:t>Which would you prefer --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 today </a:t>
            </a:r>
            <a:r>
              <a:rPr lang="en-US" sz="3200"/>
              <a:t>or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 in 5 years</a:t>
            </a:r>
            <a:r>
              <a:rPr lang="en-US" sz="3200"/>
              <a:t>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>
            <a:extLst>
              <a:ext uri="{FF2B5EF4-FFF2-40B4-BE49-F238E27FC236}">
                <a16:creationId xmlns:a16="http://schemas.microsoft.com/office/drawing/2014/main" id="{96998F8E-28D3-46C6-BD12-801E84C0B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4D1DEB7-B021-4BC4-A48B-E585369E65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Parts of an Annuity</a:t>
            </a:r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8190358C-0F67-4059-82B8-2172939D6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5240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C003C218-D1F4-4210-8684-26CCAAFC74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4648200"/>
            <a:ext cx="6781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4D006525-4D6D-4731-A634-6E1A15E58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1910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7">
            <a:extLst>
              <a:ext uri="{FF2B5EF4-FFF2-40B4-BE49-F238E27FC236}">
                <a16:creationId xmlns:a16="http://schemas.microsoft.com/office/drawing/2014/main" id="{6A148F4A-2007-49C6-B1B6-BF40C9AD1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1910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Line 8">
            <a:extLst>
              <a:ext uri="{FF2B5EF4-FFF2-40B4-BE49-F238E27FC236}">
                <a16:creationId xmlns:a16="http://schemas.microsoft.com/office/drawing/2014/main" id="{70521D41-FF16-46F3-8DB5-D4AA27925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4167188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2CF497DA-45FC-4550-941A-840367698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888" y="3695700"/>
            <a:ext cx="72818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0                 1                    2                  3</a:t>
            </a:r>
          </a:p>
        </p:txBody>
      </p:sp>
      <p:sp>
        <p:nvSpPr>
          <p:cNvPr id="45066" name="Line 10">
            <a:extLst>
              <a:ext uri="{FF2B5EF4-FFF2-40B4-BE49-F238E27FC236}">
                <a16:creationId xmlns:a16="http://schemas.microsoft.com/office/drawing/2014/main" id="{D27C698E-DD80-46D4-B8E7-5DE6DE953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5963" y="41529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Rectangle 11">
            <a:extLst>
              <a:ext uri="{FF2B5EF4-FFF2-40B4-BE49-F238E27FC236}">
                <a16:creationId xmlns:a16="http://schemas.microsoft.com/office/drawing/2014/main" id="{979B6D8A-8C75-4C7B-8FF2-2F2434713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" y="4752975"/>
            <a:ext cx="75072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               </a:t>
            </a:r>
            <a:r>
              <a:rPr lang="en-US" altLang="en-US" sz="3200"/>
              <a:t>$100               $100           $100</a:t>
            </a:r>
          </a:p>
        </p:txBody>
      </p:sp>
      <p:sp>
        <p:nvSpPr>
          <p:cNvPr id="45068" name="Line 12">
            <a:extLst>
              <a:ext uri="{FF2B5EF4-FFF2-40B4-BE49-F238E27FC236}">
                <a16:creationId xmlns:a16="http://schemas.microsoft.com/office/drawing/2014/main" id="{DABF635A-055A-44A8-BD2C-1CDB063D0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4563" y="3476625"/>
            <a:ext cx="1071562" cy="111918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3">
            <a:extLst>
              <a:ext uri="{FF2B5EF4-FFF2-40B4-BE49-F238E27FC236}">
                <a16:creationId xmlns:a16="http://schemas.microsoft.com/office/drawing/2014/main" id="{C292A50A-9AC3-4714-BAF8-FE3867CD4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3476625"/>
            <a:ext cx="857250" cy="109537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Rectangle 14">
            <a:extLst>
              <a:ext uri="{FF2B5EF4-FFF2-40B4-BE49-F238E27FC236}">
                <a16:creationId xmlns:a16="http://schemas.microsoft.com/office/drawing/2014/main" id="{20E0DB3A-2B43-4880-969E-DBD4D4AFC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8" y="2087563"/>
            <a:ext cx="3325812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</a:rPr>
              <a:t>(Ordinary Annuity)</a:t>
            </a:r>
          </a:p>
          <a:p>
            <a:pPr algn="ctr">
              <a:defRPr/>
            </a:pPr>
            <a:r>
              <a:rPr lang="en-US" sz="28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</a:t>
            </a:r>
            <a:r>
              <a:rPr lang="en-US" sz="2800">
                <a:solidFill>
                  <a:schemeClr val="hlink"/>
                </a:solidFill>
              </a:rPr>
              <a:t> of</a:t>
            </a:r>
          </a:p>
          <a:p>
            <a:pPr algn="ctr">
              <a:defRPr/>
            </a:pPr>
            <a:r>
              <a:rPr lang="en-US" sz="2800">
                <a:solidFill>
                  <a:schemeClr val="hlink"/>
                </a:solidFill>
              </a:rPr>
              <a:t>Period 1</a:t>
            </a:r>
          </a:p>
        </p:txBody>
      </p:sp>
      <p:sp>
        <p:nvSpPr>
          <p:cNvPr id="34831" name="Rectangle 15">
            <a:extLst>
              <a:ext uri="{FF2B5EF4-FFF2-40B4-BE49-F238E27FC236}">
                <a16:creationId xmlns:a16="http://schemas.microsoft.com/office/drawing/2014/main" id="{860550B2-699E-4DE9-B34E-E7494A004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838" y="2073275"/>
            <a:ext cx="15843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endParaRPr lang="en-US" sz="2800">
              <a:solidFill>
                <a:srgbClr val="C277FF"/>
              </a:solidFill>
            </a:endParaRPr>
          </a:p>
          <a:p>
            <a:pPr algn="ctr">
              <a:defRPr/>
            </a:pPr>
            <a:r>
              <a:rPr lang="en-US" sz="28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</a:t>
            </a:r>
            <a:r>
              <a:rPr lang="en-US" sz="2800">
                <a:solidFill>
                  <a:schemeClr val="hlink"/>
                </a:solidFill>
              </a:rPr>
              <a:t> of</a:t>
            </a:r>
          </a:p>
          <a:p>
            <a:pPr algn="ctr">
              <a:defRPr/>
            </a:pPr>
            <a:r>
              <a:rPr lang="en-US" sz="2800">
                <a:solidFill>
                  <a:schemeClr val="hlink"/>
                </a:solidFill>
              </a:rPr>
              <a:t>Period 2</a:t>
            </a:r>
          </a:p>
        </p:txBody>
      </p:sp>
      <p:sp>
        <p:nvSpPr>
          <p:cNvPr id="45072" name="Rectangle 16">
            <a:extLst>
              <a:ext uri="{FF2B5EF4-FFF2-40B4-BE49-F238E27FC236}">
                <a16:creationId xmlns:a16="http://schemas.microsoft.com/office/drawing/2014/main" id="{ABCB811F-3D70-4366-B870-85E32F3DE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5553075"/>
            <a:ext cx="152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rgbClr val="42B200"/>
                </a:solidFill>
              </a:rPr>
              <a:t>Today</a:t>
            </a:r>
          </a:p>
        </p:txBody>
      </p:sp>
      <p:sp>
        <p:nvSpPr>
          <p:cNvPr id="45073" name="Line 17">
            <a:extLst>
              <a:ext uri="{FF2B5EF4-FFF2-40B4-BE49-F238E27FC236}">
                <a16:creationId xmlns:a16="http://schemas.microsoft.com/office/drawing/2014/main" id="{75DCFF99-297F-41FC-B1F9-175B53C723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2063" y="4691063"/>
            <a:ext cx="833437" cy="833437"/>
          </a:xfrm>
          <a:prstGeom prst="line">
            <a:avLst/>
          </a:prstGeom>
          <a:noFill/>
          <a:ln w="25400">
            <a:solidFill>
              <a:srgbClr val="42B2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Rectangle 18">
            <a:extLst>
              <a:ext uri="{FF2B5EF4-FFF2-40B4-BE49-F238E27FC236}">
                <a16:creationId xmlns:a16="http://schemas.microsoft.com/office/drawing/2014/main" id="{8E43A43C-1738-41BE-8420-2E3900BBA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5514975"/>
            <a:ext cx="4038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Equal</a:t>
            </a:r>
            <a:r>
              <a:rPr lang="en-US" sz="3200">
                <a:solidFill>
                  <a:schemeClr val="tx2"/>
                </a:solidFill>
              </a:rPr>
              <a:t> Cash Flows </a:t>
            </a:r>
          </a:p>
          <a:p>
            <a:pPr algn="ctr">
              <a:defRPr/>
            </a:pPr>
            <a:r>
              <a:rPr lang="en-US" sz="3200">
                <a:solidFill>
                  <a:schemeClr val="tx2"/>
                </a:solidFill>
              </a:rPr>
              <a:t>Each 1 Period Apart</a:t>
            </a:r>
          </a:p>
        </p:txBody>
      </p:sp>
      <p:sp>
        <p:nvSpPr>
          <p:cNvPr id="45075" name="Line 19">
            <a:extLst>
              <a:ext uri="{FF2B5EF4-FFF2-40B4-BE49-F238E27FC236}">
                <a16:creationId xmlns:a16="http://schemas.microsoft.com/office/drawing/2014/main" id="{CBCB44DB-99AA-4D1E-A494-DF3F7D455A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90938" y="5072063"/>
            <a:ext cx="1857375" cy="476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20">
            <a:extLst>
              <a:ext uri="{FF2B5EF4-FFF2-40B4-BE49-F238E27FC236}">
                <a16:creationId xmlns:a16="http://schemas.microsoft.com/office/drawing/2014/main" id="{A2027D2A-C270-4D7F-968B-C3D6BF34A5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4063" y="5214938"/>
            <a:ext cx="0" cy="3095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1">
            <a:extLst>
              <a:ext uri="{FF2B5EF4-FFF2-40B4-BE49-F238E27FC236}">
                <a16:creationId xmlns:a16="http://schemas.microsoft.com/office/drawing/2014/main" id="{09580662-5C29-4830-B28B-D5A3828FED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7438" y="5119688"/>
            <a:ext cx="1547812" cy="4048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8" name="Rectangle 22">
            <a:extLst>
              <a:ext uri="{FF2B5EF4-FFF2-40B4-BE49-F238E27FC236}">
                <a16:creationId xmlns:a16="http://schemas.microsoft.com/office/drawing/2014/main" id="{75163DD5-EB4A-438F-8693-7D24D2331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888" y="2106613"/>
            <a:ext cx="1584325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endParaRPr lang="en-US" sz="2800">
              <a:solidFill>
                <a:srgbClr val="C277FF"/>
              </a:solidFill>
            </a:endParaRPr>
          </a:p>
          <a:p>
            <a:pPr algn="ctr">
              <a:defRPr/>
            </a:pPr>
            <a:r>
              <a:rPr lang="en-US" sz="28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</a:t>
            </a:r>
            <a:r>
              <a:rPr lang="en-US" sz="2800">
                <a:solidFill>
                  <a:schemeClr val="hlink"/>
                </a:solidFill>
              </a:rPr>
              <a:t> of</a:t>
            </a:r>
          </a:p>
          <a:p>
            <a:pPr algn="ctr">
              <a:defRPr/>
            </a:pPr>
            <a:r>
              <a:rPr lang="en-US" sz="2800">
                <a:solidFill>
                  <a:schemeClr val="hlink"/>
                </a:solidFill>
              </a:rPr>
              <a:t>Period 3</a:t>
            </a:r>
          </a:p>
        </p:txBody>
      </p:sp>
      <p:sp>
        <p:nvSpPr>
          <p:cNvPr id="45079" name="Line 23">
            <a:extLst>
              <a:ext uri="{FF2B5EF4-FFF2-40B4-BE49-F238E27FC236}">
                <a16:creationId xmlns:a16="http://schemas.microsoft.com/office/drawing/2014/main" id="{D73050DF-43CD-402B-8FD1-AEEB6172E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462338"/>
            <a:ext cx="533400" cy="1109662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>
            <a:extLst>
              <a:ext uri="{FF2B5EF4-FFF2-40B4-BE49-F238E27FC236}">
                <a16:creationId xmlns:a16="http://schemas.microsoft.com/office/drawing/2014/main" id="{6A673961-0F90-4878-A74B-C3A15DCA2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A2169D0-89BC-48E7-A9ED-F36453852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Parts of an Annuity</a:t>
            </a:r>
          </a:p>
        </p:txBody>
      </p:sp>
      <p:sp>
        <p:nvSpPr>
          <p:cNvPr id="46084" name="Line 4">
            <a:extLst>
              <a:ext uri="{FF2B5EF4-FFF2-40B4-BE49-F238E27FC236}">
                <a16:creationId xmlns:a16="http://schemas.microsoft.com/office/drawing/2014/main" id="{7AD2D316-99DF-485E-8C3F-A2AE9C9B8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5240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5" name="Line 5">
            <a:extLst>
              <a:ext uri="{FF2B5EF4-FFF2-40B4-BE49-F238E27FC236}">
                <a16:creationId xmlns:a16="http://schemas.microsoft.com/office/drawing/2014/main" id="{5065FC74-C855-468E-90CB-8CB7142F78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4648200"/>
            <a:ext cx="6781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6" name="Line 6">
            <a:extLst>
              <a:ext uri="{FF2B5EF4-FFF2-40B4-BE49-F238E27FC236}">
                <a16:creationId xmlns:a16="http://schemas.microsoft.com/office/drawing/2014/main" id="{E84D6E75-0961-438D-90E7-4317C523F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1910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Line 7">
            <a:extLst>
              <a:ext uri="{FF2B5EF4-FFF2-40B4-BE49-F238E27FC236}">
                <a16:creationId xmlns:a16="http://schemas.microsoft.com/office/drawing/2014/main" id="{3F6665D6-6B91-4953-A9A7-E44BED3E2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1910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Line 8">
            <a:extLst>
              <a:ext uri="{FF2B5EF4-FFF2-40B4-BE49-F238E27FC236}">
                <a16:creationId xmlns:a16="http://schemas.microsoft.com/office/drawing/2014/main" id="{BB53198E-17C3-4929-81F5-FED423CB2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4167188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5DE20FD1-4F8E-4F93-A9EA-B31F3B274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888" y="3695700"/>
            <a:ext cx="72818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0                 1                    2                  3</a:t>
            </a:r>
          </a:p>
        </p:txBody>
      </p:sp>
      <p:sp>
        <p:nvSpPr>
          <p:cNvPr id="46090" name="Line 10">
            <a:extLst>
              <a:ext uri="{FF2B5EF4-FFF2-40B4-BE49-F238E27FC236}">
                <a16:creationId xmlns:a16="http://schemas.microsoft.com/office/drawing/2014/main" id="{A8565F04-950F-473C-8200-98C47DD73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5963" y="41529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09112912-44C5-4221-9FC6-1024781D9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724400"/>
            <a:ext cx="57038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$100           $100              $100</a:t>
            </a:r>
          </a:p>
        </p:txBody>
      </p:sp>
      <p:sp>
        <p:nvSpPr>
          <p:cNvPr id="46092" name="Line 12">
            <a:extLst>
              <a:ext uri="{FF2B5EF4-FFF2-40B4-BE49-F238E27FC236}">
                <a16:creationId xmlns:a16="http://schemas.microsoft.com/office/drawing/2014/main" id="{8A63C501-7440-419A-B7A8-45EB30DC66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3476625"/>
            <a:ext cx="842963" cy="1095375"/>
          </a:xfrm>
          <a:prstGeom prst="line">
            <a:avLst/>
          </a:prstGeom>
          <a:noFill/>
          <a:ln w="25400">
            <a:solidFill>
              <a:srgbClr val="C277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Line 13">
            <a:extLst>
              <a:ext uri="{FF2B5EF4-FFF2-40B4-BE49-F238E27FC236}">
                <a16:creationId xmlns:a16="http://schemas.microsoft.com/office/drawing/2014/main" id="{5A65C43C-EE42-4C56-89CC-1E2176386C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9938" y="3429000"/>
            <a:ext cx="1414462" cy="1190625"/>
          </a:xfrm>
          <a:prstGeom prst="line">
            <a:avLst/>
          </a:prstGeom>
          <a:noFill/>
          <a:ln w="25400">
            <a:solidFill>
              <a:srgbClr val="C277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8" name="Rectangle 14">
            <a:extLst>
              <a:ext uri="{FF2B5EF4-FFF2-40B4-BE49-F238E27FC236}">
                <a16:creationId xmlns:a16="http://schemas.microsoft.com/office/drawing/2014/main" id="{6928E0BD-511B-40C0-9FC4-16CF84764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638" y="2087563"/>
            <a:ext cx="2516187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rgbClr val="C277FF"/>
                </a:solidFill>
              </a:rPr>
              <a:t>(Annuity Due)</a:t>
            </a:r>
          </a:p>
          <a:p>
            <a:pPr algn="ctr">
              <a:defRPr/>
            </a:pPr>
            <a:r>
              <a:rPr lang="en-US" sz="2800" u="sng">
                <a:solidFill>
                  <a:srgbClr val="C277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Beginning</a:t>
            </a:r>
            <a:r>
              <a:rPr lang="en-US" sz="2800">
                <a:solidFill>
                  <a:srgbClr val="C277FF"/>
                </a:solidFill>
              </a:rPr>
              <a:t> of</a:t>
            </a:r>
          </a:p>
          <a:p>
            <a:pPr algn="ctr">
              <a:defRPr/>
            </a:pPr>
            <a:r>
              <a:rPr lang="en-US" sz="2800">
                <a:solidFill>
                  <a:srgbClr val="C277FF"/>
                </a:solidFill>
              </a:rPr>
              <a:t>Period 1</a:t>
            </a:r>
          </a:p>
        </p:txBody>
      </p:sp>
      <p:sp>
        <p:nvSpPr>
          <p:cNvPr id="93199" name="Rectangle 15">
            <a:extLst>
              <a:ext uri="{FF2B5EF4-FFF2-40B4-BE49-F238E27FC236}">
                <a16:creationId xmlns:a16="http://schemas.microsoft.com/office/drawing/2014/main" id="{5732ED68-AA5C-430E-AC4E-A690380B6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235585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endParaRPr lang="en-US" sz="2800">
              <a:solidFill>
                <a:srgbClr val="C277FF"/>
              </a:solidFill>
            </a:endParaRPr>
          </a:p>
          <a:p>
            <a:pPr algn="ctr">
              <a:defRPr/>
            </a:pPr>
            <a:r>
              <a:rPr lang="en-US" sz="2800" u="sng">
                <a:solidFill>
                  <a:srgbClr val="C277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Beginning</a:t>
            </a:r>
            <a:r>
              <a:rPr lang="en-US" sz="2800">
                <a:solidFill>
                  <a:srgbClr val="C277FF"/>
                </a:solidFill>
              </a:rPr>
              <a:t> of</a:t>
            </a:r>
          </a:p>
          <a:p>
            <a:pPr algn="ctr">
              <a:defRPr/>
            </a:pPr>
            <a:r>
              <a:rPr lang="en-US" sz="2800">
                <a:solidFill>
                  <a:srgbClr val="C277FF"/>
                </a:solidFill>
              </a:rPr>
              <a:t>Period 2</a:t>
            </a:r>
          </a:p>
        </p:txBody>
      </p:sp>
      <p:sp>
        <p:nvSpPr>
          <p:cNvPr id="46096" name="Rectangle 16">
            <a:extLst>
              <a:ext uri="{FF2B5EF4-FFF2-40B4-BE49-F238E27FC236}">
                <a16:creationId xmlns:a16="http://schemas.microsoft.com/office/drawing/2014/main" id="{14CBE0AF-20DB-4B2F-9421-2D3B00321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5553075"/>
            <a:ext cx="152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rgbClr val="42B200"/>
                </a:solidFill>
              </a:rPr>
              <a:t>Today</a:t>
            </a:r>
          </a:p>
        </p:txBody>
      </p:sp>
      <p:sp>
        <p:nvSpPr>
          <p:cNvPr id="46097" name="Line 17">
            <a:extLst>
              <a:ext uri="{FF2B5EF4-FFF2-40B4-BE49-F238E27FC236}">
                <a16:creationId xmlns:a16="http://schemas.microsoft.com/office/drawing/2014/main" id="{8A17B306-01EF-431A-A6D4-B46DE3D6DC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2063" y="4691063"/>
            <a:ext cx="833437" cy="833437"/>
          </a:xfrm>
          <a:prstGeom prst="line">
            <a:avLst/>
          </a:prstGeom>
          <a:noFill/>
          <a:ln w="25400">
            <a:solidFill>
              <a:srgbClr val="42B2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2" name="Rectangle 18">
            <a:extLst>
              <a:ext uri="{FF2B5EF4-FFF2-40B4-BE49-F238E27FC236}">
                <a16:creationId xmlns:a16="http://schemas.microsoft.com/office/drawing/2014/main" id="{8CCB1C65-1879-4F13-BB00-A074CCE17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475" y="5486400"/>
            <a:ext cx="4038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Equal</a:t>
            </a:r>
            <a:r>
              <a:rPr lang="en-US" sz="3200">
                <a:solidFill>
                  <a:schemeClr val="tx2"/>
                </a:solidFill>
              </a:rPr>
              <a:t> Cash Flows </a:t>
            </a:r>
          </a:p>
          <a:p>
            <a:pPr algn="ctr">
              <a:defRPr/>
            </a:pPr>
            <a:r>
              <a:rPr lang="en-US" sz="3200">
                <a:solidFill>
                  <a:schemeClr val="tx2"/>
                </a:solidFill>
              </a:rPr>
              <a:t>Each 1 Period Apart</a:t>
            </a:r>
          </a:p>
        </p:txBody>
      </p:sp>
      <p:sp>
        <p:nvSpPr>
          <p:cNvPr id="46099" name="Line 19">
            <a:extLst>
              <a:ext uri="{FF2B5EF4-FFF2-40B4-BE49-F238E27FC236}">
                <a16:creationId xmlns:a16="http://schemas.microsoft.com/office/drawing/2014/main" id="{1357CF58-EA42-470E-A72E-B9E036F252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5105400"/>
            <a:ext cx="2133600" cy="533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Line 20">
            <a:extLst>
              <a:ext uri="{FF2B5EF4-FFF2-40B4-BE49-F238E27FC236}">
                <a16:creationId xmlns:a16="http://schemas.microsoft.com/office/drawing/2014/main" id="{2F1CACBB-7551-4D1A-ABD8-79FA2205C2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5181600"/>
            <a:ext cx="0" cy="30956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1" name="Line 21">
            <a:extLst>
              <a:ext uri="{FF2B5EF4-FFF2-40B4-BE49-F238E27FC236}">
                <a16:creationId xmlns:a16="http://schemas.microsoft.com/office/drawing/2014/main" id="{ECEDC93E-8558-4DAC-949E-9FDEF8D5B0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5181600"/>
            <a:ext cx="1066800" cy="32861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6" name="Rectangle 22">
            <a:extLst>
              <a:ext uri="{FF2B5EF4-FFF2-40B4-BE49-F238E27FC236}">
                <a16:creationId xmlns:a16="http://schemas.microsoft.com/office/drawing/2014/main" id="{F894FDC6-10C2-4A6A-9F84-5A51AFB18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300" y="2106613"/>
            <a:ext cx="2355850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endParaRPr lang="en-US" sz="2800">
              <a:solidFill>
                <a:srgbClr val="C277FF"/>
              </a:solidFill>
            </a:endParaRPr>
          </a:p>
          <a:p>
            <a:pPr algn="ctr">
              <a:defRPr/>
            </a:pPr>
            <a:r>
              <a:rPr lang="en-US" sz="2800" u="sng">
                <a:solidFill>
                  <a:srgbClr val="C277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Beginning</a:t>
            </a:r>
            <a:r>
              <a:rPr lang="en-US" sz="2800">
                <a:solidFill>
                  <a:srgbClr val="C277FF"/>
                </a:solidFill>
              </a:rPr>
              <a:t> of</a:t>
            </a:r>
          </a:p>
          <a:p>
            <a:pPr algn="ctr">
              <a:defRPr/>
            </a:pPr>
            <a:r>
              <a:rPr lang="en-US" sz="2800">
                <a:solidFill>
                  <a:srgbClr val="C277FF"/>
                </a:solidFill>
              </a:rPr>
              <a:t>Period 3</a:t>
            </a:r>
          </a:p>
        </p:txBody>
      </p:sp>
      <p:sp>
        <p:nvSpPr>
          <p:cNvPr id="46103" name="Line 23">
            <a:extLst>
              <a:ext uri="{FF2B5EF4-FFF2-40B4-BE49-F238E27FC236}">
                <a16:creationId xmlns:a16="http://schemas.microsoft.com/office/drawing/2014/main" id="{B335D210-5F1F-49EA-AE28-67EB21C44C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43588" y="3462338"/>
            <a:ext cx="1547812" cy="1143000"/>
          </a:xfrm>
          <a:prstGeom prst="line">
            <a:avLst/>
          </a:prstGeom>
          <a:noFill/>
          <a:ln w="25400">
            <a:solidFill>
              <a:srgbClr val="C277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>
            <a:extLst>
              <a:ext uri="{FF2B5EF4-FFF2-40B4-BE49-F238E27FC236}">
                <a16:creationId xmlns:a16="http://schemas.microsoft.com/office/drawing/2014/main" id="{2F4E44A0-57E6-4D3D-960E-3F28DB8D5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7" name="AutoShape 3">
            <a:extLst>
              <a:ext uri="{FF2B5EF4-FFF2-40B4-BE49-F238E27FC236}">
                <a16:creationId xmlns:a16="http://schemas.microsoft.com/office/drawing/2014/main" id="{2679EE95-13F6-4ACA-AC68-5C1F6E95C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4730750"/>
            <a:ext cx="5549900" cy="14351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B928BFBF-33B8-44C2-95CE-6B43D005D56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953000"/>
            <a:ext cx="5791200" cy="106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FVA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200"/>
              <a:t> =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n-1 </a:t>
            </a:r>
            <a:r>
              <a:rPr lang="en-US" sz="3200"/>
              <a:t>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n-2 </a:t>
            </a:r>
            <a:r>
              <a:rPr lang="en-US" sz="3200"/>
              <a:t>+ 		     ... 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</a:t>
            </a:r>
            <a:r>
              <a:rPr lang="en-US" sz="3200" baseline="30000"/>
              <a:t> </a:t>
            </a:r>
            <a:r>
              <a:rPr lang="en-US" sz="3200"/>
              <a:t>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15A9C3A1-E54D-4D6C-A951-1509BE836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Overview of an </a:t>
            </a:r>
            <a:br>
              <a:rPr lang="en-US" b="1"/>
            </a:br>
            <a:r>
              <a:rPr lang="en-US" b="1"/>
              <a:t>Ordinary Annuity -- FVA</a:t>
            </a:r>
          </a:p>
        </p:txBody>
      </p:sp>
      <p:sp>
        <p:nvSpPr>
          <p:cNvPr id="47110" name="Line 6">
            <a:extLst>
              <a:ext uri="{FF2B5EF4-FFF2-40B4-BE49-F238E27FC236}">
                <a16:creationId xmlns:a16="http://schemas.microsoft.com/office/drawing/2014/main" id="{51C5178D-6BCC-49FF-8665-1BAFCE46A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F0E74841-8553-4D49-B86C-0785AFD81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3033713"/>
            <a:ext cx="44608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  R                    R                    R</a:t>
            </a:r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726AF76D-B13E-49D1-A60D-1AA935C53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419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9">
            <a:extLst>
              <a:ext uri="{FF2B5EF4-FFF2-40B4-BE49-F238E27FC236}">
                <a16:creationId xmlns:a16="http://schemas.microsoft.com/office/drawing/2014/main" id="{811A5B7D-FD59-46DE-A16E-6F279E301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Line 10">
            <a:extLst>
              <a:ext uri="{FF2B5EF4-FFF2-40B4-BE49-F238E27FC236}">
                <a16:creationId xmlns:a16="http://schemas.microsoft.com/office/drawing/2014/main" id="{66FA42D8-4D17-4FC7-AC84-4B88BD7F4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5" name="Line 11">
            <a:extLst>
              <a:ext uri="{FF2B5EF4-FFF2-40B4-BE49-F238E27FC236}">
                <a16:creationId xmlns:a16="http://schemas.microsoft.com/office/drawing/2014/main" id="{F81C08DF-3E1F-4181-BC57-377A40727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6" name="Line 12">
            <a:extLst>
              <a:ext uri="{FF2B5EF4-FFF2-40B4-BE49-F238E27FC236}">
                <a16:creationId xmlns:a16="http://schemas.microsoft.com/office/drawing/2014/main" id="{E03BC8A4-2D51-4BD6-BA6B-5335BC14A2B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348B79CB-9FD3-42EE-A6F0-E30BF7A3D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97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                 </a:t>
            </a:r>
            <a:r>
              <a:rPr lang="en-US" sz="2400">
                <a:solidFill>
                  <a:srgbClr val="000000"/>
                </a:solidFill>
              </a:rPr>
              <a:t>n+1</a:t>
            </a:r>
          </a:p>
        </p:txBody>
      </p:sp>
      <p:sp>
        <p:nvSpPr>
          <p:cNvPr id="47118" name="Line 14">
            <a:extLst>
              <a:ext uri="{FF2B5EF4-FFF2-40B4-BE49-F238E27FC236}">
                <a16:creationId xmlns:a16="http://schemas.microsoft.com/office/drawing/2014/main" id="{73235950-3617-4458-AFE2-8A5041A5D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9" name="Line 15">
            <a:extLst>
              <a:ext uri="{FF2B5EF4-FFF2-40B4-BE49-F238E27FC236}">
                <a16:creationId xmlns:a16="http://schemas.microsoft.com/office/drawing/2014/main" id="{CB53CAD1-6CA7-4B2E-AD63-94F3620FA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8100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0" name="Line 16">
            <a:extLst>
              <a:ext uri="{FF2B5EF4-FFF2-40B4-BE49-F238E27FC236}">
                <a16:creationId xmlns:a16="http://schemas.microsoft.com/office/drawing/2014/main" id="{B40F2620-6BAC-4161-950A-4D4721E965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343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1" name="Line 17">
            <a:extLst>
              <a:ext uri="{FF2B5EF4-FFF2-40B4-BE49-F238E27FC236}">
                <a16:creationId xmlns:a16="http://schemas.microsoft.com/office/drawing/2014/main" id="{C3A287CC-837E-4AA0-81F2-58CEA7B78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505200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2" name="Line 18">
            <a:extLst>
              <a:ext uri="{FF2B5EF4-FFF2-40B4-BE49-F238E27FC236}">
                <a16:creationId xmlns:a16="http://schemas.microsoft.com/office/drawing/2014/main" id="{84D8F4A5-304F-4FDA-8C29-1D62335EB0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7244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Rectangle 19">
            <a:extLst>
              <a:ext uri="{FF2B5EF4-FFF2-40B4-BE49-F238E27FC236}">
                <a16:creationId xmlns:a16="http://schemas.microsoft.com/office/drawing/2014/main" id="{08B84BFA-F5F0-4D5C-8B28-D8393A680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1713" y="4816475"/>
            <a:ext cx="10398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FVA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47124" name="Rectangle 20">
            <a:extLst>
              <a:ext uri="{FF2B5EF4-FFF2-40B4-BE49-F238E27FC236}">
                <a16:creationId xmlns:a16="http://schemas.microsoft.com/office/drawing/2014/main" id="{8B22AB9B-3EAC-469E-AABC-151FAB6DD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3567113"/>
            <a:ext cx="21177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R</a:t>
            </a:r>
            <a:r>
              <a:rPr lang="en-US" altLang="en-US" sz="2400" b="0">
                <a:solidFill>
                  <a:schemeClr val="hlink"/>
                </a:solidFill>
              </a:rPr>
              <a:t> </a:t>
            </a:r>
            <a:r>
              <a:rPr lang="en-US" altLang="en-US" sz="2400">
                <a:solidFill>
                  <a:schemeClr val="hlink"/>
                </a:solidFill>
              </a:rPr>
              <a:t>=  Periodic 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Cash Flow</a:t>
            </a:r>
          </a:p>
        </p:txBody>
      </p:sp>
      <p:sp>
        <p:nvSpPr>
          <p:cNvPr id="47125" name="Rectangle 21">
            <a:extLst>
              <a:ext uri="{FF2B5EF4-FFF2-40B4-BE49-F238E27FC236}">
                <a16:creationId xmlns:a16="http://schemas.microsoft.com/office/drawing/2014/main" id="{F3FAAD31-0CC9-4FB8-9524-DC1616475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5157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end of the period</a:t>
            </a:r>
          </a:p>
        </p:txBody>
      </p:sp>
      <p:sp>
        <p:nvSpPr>
          <p:cNvPr id="47126" name="Rectangle 22">
            <a:extLst>
              <a:ext uri="{FF2B5EF4-FFF2-40B4-BE49-F238E27FC236}">
                <a16:creationId xmlns:a16="http://schemas.microsoft.com/office/drawing/2014/main" id="{9D90294B-B7AC-4448-B773-148DE37D6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i%</a:t>
            </a:r>
          </a:p>
        </p:txBody>
      </p:sp>
      <p:sp>
        <p:nvSpPr>
          <p:cNvPr id="47127" name="Line 23">
            <a:extLst>
              <a:ext uri="{FF2B5EF4-FFF2-40B4-BE49-F238E27FC236}">
                <a16:creationId xmlns:a16="http://schemas.microsoft.com/office/drawing/2014/main" id="{A0C52936-AE20-47E4-ABA2-76E05F3B4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Arc 24">
            <a:extLst>
              <a:ext uri="{FF2B5EF4-FFF2-40B4-BE49-F238E27FC236}">
                <a16:creationId xmlns:a16="http://schemas.microsoft.com/office/drawing/2014/main" id="{6A3103B5-66D1-49AB-8096-AA955B9A1600}"/>
              </a:ext>
            </a:extLst>
          </p:cNvPr>
          <p:cNvSpPr>
            <a:spLocks/>
          </p:cNvSpPr>
          <p:nvPr/>
        </p:nvSpPr>
        <p:spPr bwMode="auto">
          <a:xfrm>
            <a:off x="992188" y="3201988"/>
            <a:ext cx="1371600" cy="381000"/>
          </a:xfrm>
          <a:custGeom>
            <a:avLst/>
            <a:gdLst>
              <a:gd name="T0" fmla="*/ 0 w 21600"/>
              <a:gd name="T1" fmla="*/ 6720417 h 21600"/>
              <a:gd name="T2" fmla="*/ 86995826 w 21600"/>
              <a:gd name="T3" fmla="*/ 0 h 21600"/>
              <a:gd name="T4" fmla="*/ 8709660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99"/>
                </a:moveTo>
                <a:cubicBezTo>
                  <a:pt x="0" y="9680"/>
                  <a:pt x="9655" y="13"/>
                  <a:pt x="21575" y="0"/>
                </a:cubicBezTo>
              </a:path>
              <a:path w="21600" h="21600" stroke="0" extrusionOk="0">
                <a:moveTo>
                  <a:pt x="0" y="21599"/>
                </a:moveTo>
                <a:cubicBezTo>
                  <a:pt x="0" y="9680"/>
                  <a:pt x="9655" y="13"/>
                  <a:pt x="21575" y="0"/>
                </a:cubicBezTo>
                <a:lnTo>
                  <a:pt x="21600" y="21600"/>
                </a:lnTo>
                <a:lnTo>
                  <a:pt x="0" y="21599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5">
            <a:extLst>
              <a:ext uri="{FF2B5EF4-FFF2-40B4-BE49-F238E27FC236}">
                <a16:creationId xmlns:a16="http://schemas.microsoft.com/office/drawing/2014/main" id="{7E85ED22-BF44-4FEC-91B6-6E33DAE016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194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Rectangle 26">
            <a:extLst>
              <a:ext uri="{FF2B5EF4-FFF2-40B4-BE49-F238E27FC236}">
                <a16:creationId xmlns:a16="http://schemas.microsoft.com/office/drawing/2014/main" id="{47F8A968-6169-4E38-910A-41B097954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400300"/>
            <a:ext cx="1069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.  .  .</a:t>
            </a:r>
          </a:p>
        </p:txBody>
      </p:sp>
      <p:sp>
        <p:nvSpPr>
          <p:cNvPr id="47131" name="Line 27">
            <a:extLst>
              <a:ext uri="{FF2B5EF4-FFF2-40B4-BE49-F238E27FC236}">
                <a16:creationId xmlns:a16="http://schemas.microsoft.com/office/drawing/2014/main" id="{F4288FEA-8357-4755-B321-4F016F22A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3434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>
            <a:extLst>
              <a:ext uri="{FF2B5EF4-FFF2-40B4-BE49-F238E27FC236}">
                <a16:creationId xmlns:a16="http://schemas.microsoft.com/office/drawing/2014/main" id="{9AEA3AD9-7EE7-41AF-A0EC-46F2D8D0A0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AutoShape 3">
            <a:extLst>
              <a:ext uri="{FF2B5EF4-FFF2-40B4-BE49-F238E27FC236}">
                <a16:creationId xmlns:a16="http://schemas.microsoft.com/office/drawing/2014/main" id="{979DDB1D-1F42-4BAB-9CFE-70B34734D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4578350"/>
            <a:ext cx="5549900" cy="1892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9FC69183-ED25-4306-BAE3-04DA940E88C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648200"/>
            <a:ext cx="5867400" cy="1828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FVA</a:t>
            </a:r>
            <a:r>
              <a:rPr lang="en-US" sz="2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2400"/>
              <a:t> = 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2 </a:t>
            </a:r>
            <a:r>
              <a:rPr lang="en-US" sz="2400"/>
              <a:t>+ 			     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1 </a:t>
            </a:r>
            <a:r>
              <a:rPr lang="en-US" sz="2400"/>
              <a:t>+ 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0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baseline="30000">
                <a:solidFill>
                  <a:schemeClr val="tx2"/>
                </a:solidFill>
              </a:rPr>
              <a:t>	                 </a:t>
            </a:r>
            <a:r>
              <a:rPr lang="en-US" sz="2400"/>
              <a:t>= </a:t>
            </a:r>
            <a:r>
              <a:rPr lang="en-US" sz="2400">
                <a:solidFill>
                  <a:srgbClr val="A75151"/>
                </a:solidFill>
              </a:rPr>
              <a:t>$1,145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/>
              <a:t>+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rgbClr val="A75151"/>
                </a:solidFill>
              </a:rPr>
              <a:t>$1,070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/>
              <a:t>+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rgbClr val="A75151"/>
                </a:solidFill>
              </a:rPr>
              <a:t>$1,000</a:t>
            </a:r>
            <a:r>
              <a:rPr lang="en-US" sz="2400">
                <a:solidFill>
                  <a:schemeClr val="hlink"/>
                </a:solidFill>
              </a:rPr>
              <a:t> 		    </a:t>
            </a:r>
            <a:r>
              <a:rPr lang="en-US" sz="1200">
                <a:solidFill>
                  <a:schemeClr val="hlink"/>
                </a:solidFill>
              </a:rPr>
              <a:t> </a:t>
            </a:r>
            <a:r>
              <a:rPr lang="en-US" sz="2400"/>
              <a:t>=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$3,215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BAFB3068-5413-4944-ABDB-7295EE62F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7818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 of an</a:t>
            </a:r>
            <a:br>
              <a:rPr lang="en-US" b="1"/>
            </a:br>
            <a:r>
              <a:rPr lang="en-US" b="1"/>
              <a:t>Ordinary Annuity -- FVA</a:t>
            </a:r>
          </a:p>
        </p:txBody>
      </p:sp>
      <p:sp>
        <p:nvSpPr>
          <p:cNvPr id="48134" name="Line 6">
            <a:extLst>
              <a:ext uri="{FF2B5EF4-FFF2-40B4-BE49-F238E27FC236}">
                <a16:creationId xmlns:a16="http://schemas.microsoft.com/office/drawing/2014/main" id="{BC985AF0-9D85-4DE3-8983-5D6DA8E31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0E6F9159-6311-4740-A031-0F15F8CC0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033713"/>
            <a:ext cx="5000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$1,000            $1,000            </a:t>
            </a:r>
            <a:r>
              <a:rPr lang="en-US" altLang="en-US" sz="2400">
                <a:solidFill>
                  <a:srgbClr val="A75151"/>
                </a:solidFill>
              </a:rPr>
              <a:t>$1,000</a:t>
            </a:r>
          </a:p>
        </p:txBody>
      </p:sp>
      <p:sp>
        <p:nvSpPr>
          <p:cNvPr id="48136" name="Line 8">
            <a:extLst>
              <a:ext uri="{FF2B5EF4-FFF2-40B4-BE49-F238E27FC236}">
                <a16:creationId xmlns:a16="http://schemas.microsoft.com/office/drawing/2014/main" id="{0FC09969-1CF7-4365-AC34-CD1E37249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Line 9">
            <a:extLst>
              <a:ext uri="{FF2B5EF4-FFF2-40B4-BE49-F238E27FC236}">
                <a16:creationId xmlns:a16="http://schemas.microsoft.com/office/drawing/2014/main" id="{2D6637C7-FE62-493A-AD53-5812CBA96EA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Line 10">
            <a:extLst>
              <a:ext uri="{FF2B5EF4-FFF2-40B4-BE49-F238E27FC236}">
                <a16:creationId xmlns:a16="http://schemas.microsoft.com/office/drawing/2014/main" id="{F5821F7A-0270-487D-9DA8-0A10E33E6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Line 11">
            <a:extLst>
              <a:ext uri="{FF2B5EF4-FFF2-40B4-BE49-F238E27FC236}">
                <a16:creationId xmlns:a16="http://schemas.microsoft.com/office/drawing/2014/main" id="{F6A1D57F-CAE9-47C5-9059-F58153A1EE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0" name="Line 12">
            <a:extLst>
              <a:ext uri="{FF2B5EF4-FFF2-40B4-BE49-F238E27FC236}">
                <a16:creationId xmlns:a16="http://schemas.microsoft.com/office/drawing/2014/main" id="{410353C9-DEDE-4744-A939-D013FA11A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5C62C8E6-D8AA-46D4-90A4-18EABAAD9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761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                  </a:t>
            </a:r>
            <a:r>
              <a:rPr lang="en-US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78B05258-909E-4C94-93E2-0925C4AE0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3" name="Line 15">
            <a:extLst>
              <a:ext uri="{FF2B5EF4-FFF2-40B4-BE49-F238E27FC236}">
                <a16:creationId xmlns:a16="http://schemas.microsoft.com/office/drawing/2014/main" id="{961BA2CB-3393-4F2C-839A-6060CDBC6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810000"/>
            <a:ext cx="1447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4" name="Line 16">
            <a:extLst>
              <a:ext uri="{FF2B5EF4-FFF2-40B4-BE49-F238E27FC236}">
                <a16:creationId xmlns:a16="http://schemas.microsoft.com/office/drawing/2014/main" id="{A3F93241-4890-4DF5-8223-618309F90F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343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Line 17">
            <a:extLst>
              <a:ext uri="{FF2B5EF4-FFF2-40B4-BE49-F238E27FC236}">
                <a16:creationId xmlns:a16="http://schemas.microsoft.com/office/drawing/2014/main" id="{6D1FBAF5-E6BF-46A6-839B-AE1B7EB4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505200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8">
            <a:extLst>
              <a:ext uri="{FF2B5EF4-FFF2-40B4-BE49-F238E27FC236}">
                <a16:creationId xmlns:a16="http://schemas.microsoft.com/office/drawing/2014/main" id="{896C85AC-0BED-4BA0-8498-EB1558FE6B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7244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3" name="Rectangle 19">
            <a:extLst>
              <a:ext uri="{FF2B5EF4-FFF2-40B4-BE49-F238E27FC236}">
                <a16:creationId xmlns:a16="http://schemas.microsoft.com/office/drawing/2014/main" id="{1EEC3C03-FA98-4E59-9ED4-C93B23BEE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1388" y="4816475"/>
            <a:ext cx="25796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$3,215 = FVA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48148" name="Rectangle 21">
            <a:extLst>
              <a:ext uri="{FF2B5EF4-FFF2-40B4-BE49-F238E27FC236}">
                <a16:creationId xmlns:a16="http://schemas.microsoft.com/office/drawing/2014/main" id="{B1840092-7631-47BD-9D63-F1D0E2687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48149" name="Line 22">
            <a:extLst>
              <a:ext uri="{FF2B5EF4-FFF2-40B4-BE49-F238E27FC236}">
                <a16:creationId xmlns:a16="http://schemas.microsoft.com/office/drawing/2014/main" id="{216D6870-322E-484C-885E-C197E6942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0" name="Rectangle 23">
            <a:extLst>
              <a:ext uri="{FF2B5EF4-FFF2-40B4-BE49-F238E27FC236}">
                <a16:creationId xmlns:a16="http://schemas.microsoft.com/office/drawing/2014/main" id="{7EF40480-D5C9-4E45-BA3C-CB5DF9E3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1713" y="3567113"/>
            <a:ext cx="1114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$1,070</a:t>
            </a:r>
          </a:p>
        </p:txBody>
      </p:sp>
      <p:sp>
        <p:nvSpPr>
          <p:cNvPr id="48151" name="Rectangle 24">
            <a:extLst>
              <a:ext uri="{FF2B5EF4-FFF2-40B4-BE49-F238E27FC236}">
                <a16:creationId xmlns:a16="http://schemas.microsoft.com/office/drawing/2014/main" id="{E62AAD40-5D6F-46DA-A8AD-A81289467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1713" y="4100513"/>
            <a:ext cx="1114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$1,145</a:t>
            </a:r>
          </a:p>
        </p:txBody>
      </p:sp>
      <p:sp>
        <p:nvSpPr>
          <p:cNvPr id="48152" name="Line 25">
            <a:extLst>
              <a:ext uri="{FF2B5EF4-FFF2-40B4-BE49-F238E27FC236}">
                <a16:creationId xmlns:a16="http://schemas.microsoft.com/office/drawing/2014/main" id="{46FADA1A-EADE-4DF3-BA3F-D1F2C3DCC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343400"/>
            <a:ext cx="1447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3" name="Rectangle 26">
            <a:extLst>
              <a:ext uri="{FF2B5EF4-FFF2-40B4-BE49-F238E27FC236}">
                <a16:creationId xmlns:a16="http://schemas.microsoft.com/office/drawing/2014/main" id="{01D5C482-8A59-4C0A-8737-14AAD07AF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5157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end of the period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26">
            <a:extLst>
              <a:ext uri="{FF2B5EF4-FFF2-40B4-BE49-F238E27FC236}">
                <a16:creationId xmlns:a16="http://schemas.microsoft.com/office/drawing/2014/main" id="{E7FF8391-2739-4C99-8737-E7119564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086600" cy="1276350"/>
          </a:xfrm>
        </p:spPr>
        <p:txBody>
          <a:bodyPr/>
          <a:lstStyle/>
          <a:p>
            <a:pPr>
              <a:defRPr/>
            </a:pPr>
            <a:r>
              <a:rPr lang="en-US" b="1"/>
              <a:t>Hint on Annuity Valuation</a:t>
            </a:r>
          </a:p>
        </p:txBody>
      </p:sp>
      <p:sp>
        <p:nvSpPr>
          <p:cNvPr id="94211" name="Rectangle 1027">
            <a:extLst>
              <a:ext uri="{FF2B5EF4-FFF2-40B4-BE49-F238E27FC236}">
                <a16:creationId xmlns:a16="http://schemas.microsoft.com/office/drawing/2014/main" id="{ACEA2806-7342-4987-8EF8-82AB592F8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572000"/>
          </a:xfrm>
          <a:solidFill>
            <a:srgbClr val="FFFF99"/>
          </a:solidFill>
          <a:ln w="57150" cmpd="thickThin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4000"/>
              <a:t>The </a:t>
            </a:r>
            <a:r>
              <a:rPr lang="en-US" sz="4000">
                <a:solidFill>
                  <a:srgbClr val="A75151"/>
                </a:solidFill>
              </a:rPr>
              <a:t>future value</a:t>
            </a:r>
            <a:r>
              <a:rPr lang="en-US" sz="4000"/>
              <a:t> of an </a:t>
            </a:r>
            <a:r>
              <a:rPr lang="en-US" sz="4000">
                <a:solidFill>
                  <a:schemeClr val="hlink"/>
                </a:solidFill>
              </a:rPr>
              <a:t>ordinary annuity</a:t>
            </a:r>
            <a:r>
              <a:rPr lang="en-US" sz="4000"/>
              <a:t> can be viewed as occurring at the </a:t>
            </a:r>
            <a:r>
              <a:rPr lang="en-US" sz="4000" i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</a:t>
            </a:r>
            <a:r>
              <a:rPr lang="en-US" sz="4000"/>
              <a:t> of the last cash flow period, whereas the </a:t>
            </a:r>
            <a:r>
              <a:rPr lang="en-US" sz="4000">
                <a:solidFill>
                  <a:srgbClr val="A75151"/>
                </a:solidFill>
              </a:rPr>
              <a:t>future value</a:t>
            </a:r>
            <a:r>
              <a:rPr lang="en-US" sz="4000"/>
              <a:t> of an </a:t>
            </a:r>
            <a:r>
              <a:rPr lang="en-US" sz="4000">
                <a:solidFill>
                  <a:srgbClr val="C277FF"/>
                </a:solidFill>
              </a:rPr>
              <a:t>annuity due</a:t>
            </a:r>
            <a:r>
              <a:rPr lang="en-US" sz="4000"/>
              <a:t> can be viewed as occurring at the </a:t>
            </a:r>
            <a:r>
              <a:rPr lang="en-US" sz="4000" i="1" u="sng">
                <a:solidFill>
                  <a:srgbClr val="C277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beginning</a:t>
            </a:r>
            <a:r>
              <a:rPr lang="en-US" sz="4000"/>
              <a:t> of the last cash flow period.</a:t>
            </a:r>
          </a:p>
        </p:txBody>
      </p:sp>
      <p:sp>
        <p:nvSpPr>
          <p:cNvPr id="49156" name="Line 1028">
            <a:extLst>
              <a:ext uri="{FF2B5EF4-FFF2-40B4-BE49-F238E27FC236}">
                <a16:creationId xmlns:a16="http://schemas.microsoft.com/office/drawing/2014/main" id="{CDBD7324-9C16-4D9D-9271-EDC122F1A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05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Line 1029">
            <a:extLst>
              <a:ext uri="{FF2B5EF4-FFF2-40B4-BE49-F238E27FC236}">
                <a16:creationId xmlns:a16="http://schemas.microsoft.com/office/drawing/2014/main" id="{C57C88B5-5B00-4ED0-B49B-548061731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24A7CC6-DDE5-4981-9814-297C1B5A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620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FVA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R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FVIFA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i%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 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FVA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FVIFA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7%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3.215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$3,215</a:t>
            </a:r>
          </a:p>
        </p:txBody>
      </p:sp>
      <p:sp>
        <p:nvSpPr>
          <p:cNvPr id="50179" name="Line 3">
            <a:extLst>
              <a:ext uri="{FF2B5EF4-FFF2-40B4-BE49-F238E27FC236}">
                <a16:creationId xmlns:a16="http://schemas.microsoft.com/office/drawing/2014/main" id="{84D5009E-0E4D-4EC9-A5A3-3C2632BC5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477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9733D55-6FF7-402D-AB74-6DFDF9AA9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Valuation Using Table III</a:t>
            </a:r>
          </a:p>
        </p:txBody>
      </p:sp>
      <p:sp>
        <p:nvSpPr>
          <p:cNvPr id="50181" name="Line 5">
            <a:extLst>
              <a:ext uri="{FF2B5EF4-FFF2-40B4-BE49-F238E27FC236}">
                <a16:creationId xmlns:a16="http://schemas.microsoft.com/office/drawing/2014/main" id="{0DB44C2F-1FD9-426A-BDC7-BE78336CB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477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0182" name="Object 6">
            <a:hlinkClick r:id="" action="ppaction://ole?verb=0"/>
            <a:extLst>
              <a:ext uri="{FF2B5EF4-FFF2-40B4-BE49-F238E27FC236}">
                <a16:creationId xmlns:a16="http://schemas.microsoft.com/office/drawing/2014/main" id="{A17BC75F-0CA4-407B-B480-FD741959B6BF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66800" y="3446463"/>
          <a:ext cx="7507288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Document" r:id="rId3" imgW="8101584" imgH="3355848" progId="Word.Document.6">
                  <p:embed/>
                </p:oleObj>
              </mc:Choice>
              <mc:Fallback>
                <p:oleObj name="Document" r:id="rId3" imgW="8101584" imgH="3355848" progId="Word.Document.6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46463"/>
                        <a:ext cx="7507288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Line 7">
            <a:extLst>
              <a:ext uri="{FF2B5EF4-FFF2-40B4-BE49-F238E27FC236}">
                <a16:creationId xmlns:a16="http://schemas.microsoft.com/office/drawing/2014/main" id="{3258DCF5-8AF7-478B-8C6C-0C3A4864A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8">
            <a:extLst>
              <a:ext uri="{FF2B5EF4-FFF2-40B4-BE49-F238E27FC236}">
                <a16:creationId xmlns:a16="http://schemas.microsoft.com/office/drawing/2014/main" id="{218D4020-2EB7-407B-AFA3-08231E92CB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Line 9">
            <a:extLst>
              <a:ext uri="{FF2B5EF4-FFF2-40B4-BE49-F238E27FC236}">
                <a16:creationId xmlns:a16="http://schemas.microsoft.com/office/drawing/2014/main" id="{6DAAA726-EB8B-41F5-8446-3D77716EA7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95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>
            <a:extLst>
              <a:ext uri="{FF2B5EF4-FFF2-40B4-BE49-F238E27FC236}">
                <a16:creationId xmlns:a16="http://schemas.microsoft.com/office/drawing/2014/main" id="{B3F9DA9A-F5E3-47FD-9F53-CA005EB0B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976938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Line 11">
            <a:extLst>
              <a:ext uri="{FF2B5EF4-FFF2-40B4-BE49-F238E27FC236}">
                <a16:creationId xmlns:a16="http://schemas.microsoft.com/office/drawing/2014/main" id="{6B7EC8F3-8014-4D86-A8FE-794E77CAD8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4864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Line 12">
            <a:extLst>
              <a:ext uri="{FF2B5EF4-FFF2-40B4-BE49-F238E27FC236}">
                <a16:creationId xmlns:a16="http://schemas.microsoft.com/office/drawing/2014/main" id="{4347E70E-C9B1-4E90-B20C-35CF6F6F3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Line 13">
            <a:extLst>
              <a:ext uri="{FF2B5EF4-FFF2-40B4-BE49-F238E27FC236}">
                <a16:creationId xmlns:a16="http://schemas.microsoft.com/office/drawing/2014/main" id="{60A5226C-9FDF-4157-A51A-301C18013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Line 14">
            <a:extLst>
              <a:ext uri="{FF2B5EF4-FFF2-40B4-BE49-F238E27FC236}">
                <a16:creationId xmlns:a16="http://schemas.microsoft.com/office/drawing/2014/main" id="{E29952F6-B874-408A-8F67-C428BE937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2">
            <a:extLst>
              <a:ext uri="{FF2B5EF4-FFF2-40B4-BE49-F238E27FC236}">
                <a16:creationId xmlns:a16="http://schemas.microsoft.com/office/drawing/2014/main" id="{DECDCF1D-5443-4E0F-BD44-87EF421C8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86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AutoShape 3">
            <a:extLst>
              <a:ext uri="{FF2B5EF4-FFF2-40B4-BE49-F238E27FC236}">
                <a16:creationId xmlns:a16="http://schemas.microsoft.com/office/drawing/2014/main" id="{D6B71F71-AC28-491D-98C0-7BB4B81BA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4578350"/>
            <a:ext cx="6311900" cy="1892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099130B3-47C6-4E08-AC00-F241A4FAEA4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4724400"/>
            <a:ext cx="6019800" cy="15240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FVAD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200"/>
              <a:t> =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 </a:t>
            </a:r>
            <a:r>
              <a:rPr lang="en-US" sz="3200"/>
              <a:t>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n-1 </a:t>
            </a:r>
            <a:r>
              <a:rPr lang="en-US" sz="3200"/>
              <a:t>+ 		        ... 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2</a:t>
            </a:r>
            <a:r>
              <a:rPr lang="en-US" sz="3200" baseline="30000"/>
              <a:t> </a:t>
            </a:r>
            <a:r>
              <a:rPr lang="en-US" sz="3200"/>
              <a:t>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 	      </a:t>
            </a:r>
            <a:r>
              <a:rPr lang="en-US" sz="1000" baseline="30000">
                <a:solidFill>
                  <a:schemeClr val="tx2"/>
                </a:solidFill>
              </a:rPr>
              <a:t> </a:t>
            </a:r>
            <a:r>
              <a:rPr lang="en-US" sz="3200"/>
              <a:t>= 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FVA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 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F1BB26E3-6AFB-4838-B873-B04914D44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Overview of </a:t>
            </a:r>
            <a:r>
              <a:rPr lang="en-US" b="1" dirty="0"/>
              <a:t>an</a:t>
            </a:r>
            <a:br>
              <a:rPr lang="en-US" b="1" dirty="0"/>
            </a:br>
            <a:r>
              <a:rPr lang="en-US" b="1" dirty="0"/>
              <a:t>Annuity Due -- FVAD</a:t>
            </a:r>
          </a:p>
        </p:txBody>
      </p:sp>
      <p:sp>
        <p:nvSpPr>
          <p:cNvPr id="52230" name="Line 6">
            <a:extLst>
              <a:ext uri="{FF2B5EF4-FFF2-40B4-BE49-F238E27FC236}">
                <a16:creationId xmlns:a16="http://schemas.microsoft.com/office/drawing/2014/main" id="{EF95B3AD-F8FF-4DCE-9F47-A54A3A744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86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C96E730B-6F0E-4257-9EE3-F9E6CA0F4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725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  R                 R                R              R                     R</a:t>
            </a:r>
          </a:p>
        </p:txBody>
      </p:sp>
      <p:sp>
        <p:nvSpPr>
          <p:cNvPr id="52232" name="Line 8">
            <a:extLst>
              <a:ext uri="{FF2B5EF4-FFF2-40B4-BE49-F238E27FC236}">
                <a16:creationId xmlns:a16="http://schemas.microsoft.com/office/drawing/2014/main" id="{DF9C498B-19C6-49C5-805D-A1FB285E1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9">
            <a:extLst>
              <a:ext uri="{FF2B5EF4-FFF2-40B4-BE49-F238E27FC236}">
                <a16:creationId xmlns:a16="http://schemas.microsoft.com/office/drawing/2014/main" id="{6905EC81-1C20-4926-88B7-F8CE4E49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10">
            <a:extLst>
              <a:ext uri="{FF2B5EF4-FFF2-40B4-BE49-F238E27FC236}">
                <a16:creationId xmlns:a16="http://schemas.microsoft.com/office/drawing/2014/main" id="{4BD87138-92D0-4C9C-B1B4-FEAA6C7C7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11">
            <a:extLst>
              <a:ext uri="{FF2B5EF4-FFF2-40B4-BE49-F238E27FC236}">
                <a16:creationId xmlns:a16="http://schemas.microsoft.com/office/drawing/2014/main" id="{D5E34F64-8F30-4585-AC50-CBFDE5956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Line 12">
            <a:extLst>
              <a:ext uri="{FF2B5EF4-FFF2-40B4-BE49-F238E27FC236}">
                <a16:creationId xmlns:a16="http://schemas.microsoft.com/office/drawing/2014/main" id="{4812CFF9-C709-4342-A361-2FF08EEBF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9" name="Rectangle 13">
            <a:extLst>
              <a:ext uri="{FF2B5EF4-FFF2-40B4-BE49-F238E27FC236}">
                <a16:creationId xmlns:a16="http://schemas.microsoft.com/office/drawing/2014/main" id="{4AF25EAE-3E7C-4E3A-965E-5AA1684A8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8136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0                 1                 2               3                   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n-1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sz="24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52238" name="Line 14">
            <a:extLst>
              <a:ext uri="{FF2B5EF4-FFF2-40B4-BE49-F238E27FC236}">
                <a16:creationId xmlns:a16="http://schemas.microsoft.com/office/drawing/2014/main" id="{32B2A8AD-CF73-43BA-9A29-E375BF5C4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29000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>
            <a:extLst>
              <a:ext uri="{FF2B5EF4-FFF2-40B4-BE49-F238E27FC236}">
                <a16:creationId xmlns:a16="http://schemas.microsoft.com/office/drawing/2014/main" id="{F57AFA30-59BF-47DC-88E3-0F1CA4107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886200"/>
            <a:ext cx="1447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>
            <a:extLst>
              <a:ext uri="{FF2B5EF4-FFF2-40B4-BE49-F238E27FC236}">
                <a16:creationId xmlns:a16="http://schemas.microsoft.com/office/drawing/2014/main" id="{0D05688B-6DDC-485B-B2C9-5DE05738AE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114800"/>
            <a:ext cx="1524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>
            <a:extLst>
              <a:ext uri="{FF2B5EF4-FFF2-40B4-BE49-F238E27FC236}">
                <a16:creationId xmlns:a16="http://schemas.microsoft.com/office/drawing/2014/main" id="{05582971-9601-4149-81C8-C3A67F2AFB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505200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Line 18">
            <a:extLst>
              <a:ext uri="{FF2B5EF4-FFF2-40B4-BE49-F238E27FC236}">
                <a16:creationId xmlns:a16="http://schemas.microsoft.com/office/drawing/2014/main" id="{AF37973E-63A1-46EC-8227-066F5FF979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72400" y="47244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5" name="Rectangle 19">
            <a:extLst>
              <a:ext uri="{FF2B5EF4-FFF2-40B4-BE49-F238E27FC236}">
                <a16:creationId xmlns:a16="http://schemas.microsoft.com/office/drawing/2014/main" id="{5FFEC3E4-A2D1-4497-838B-EBE57915F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1913" y="4892675"/>
            <a:ext cx="12969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FVAD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52244" name="Rectangle 22">
            <a:extLst>
              <a:ext uri="{FF2B5EF4-FFF2-40B4-BE49-F238E27FC236}">
                <a16:creationId xmlns:a16="http://schemas.microsoft.com/office/drawing/2014/main" id="{12C49ED4-0DD2-409A-88D8-8AAEC212E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i%</a:t>
            </a:r>
          </a:p>
        </p:txBody>
      </p:sp>
      <p:sp>
        <p:nvSpPr>
          <p:cNvPr id="52245" name="Line 23">
            <a:extLst>
              <a:ext uri="{FF2B5EF4-FFF2-40B4-BE49-F238E27FC236}">
                <a16:creationId xmlns:a16="http://schemas.microsoft.com/office/drawing/2014/main" id="{CFC02B9E-5A19-4EA7-8F39-C1F4D97D7A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6" name="Line 25">
            <a:extLst>
              <a:ext uri="{FF2B5EF4-FFF2-40B4-BE49-F238E27FC236}">
                <a16:creationId xmlns:a16="http://schemas.microsoft.com/office/drawing/2014/main" id="{E53644B8-CFE8-42F7-AAE8-F77FAAC68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200400"/>
            <a:ext cx="533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7" name="Line 26">
            <a:extLst>
              <a:ext uri="{FF2B5EF4-FFF2-40B4-BE49-F238E27FC236}">
                <a16:creationId xmlns:a16="http://schemas.microsoft.com/office/drawing/2014/main" id="{BC1A4236-3986-4961-B468-A60DAD689E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8194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Rectangle 27">
            <a:extLst>
              <a:ext uri="{FF2B5EF4-FFF2-40B4-BE49-F238E27FC236}">
                <a16:creationId xmlns:a16="http://schemas.microsoft.com/office/drawing/2014/main" id="{E6C89422-F1F5-4936-A4A2-4A00A2EC4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362200"/>
            <a:ext cx="1069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.  .  .</a:t>
            </a:r>
          </a:p>
        </p:txBody>
      </p:sp>
      <p:sp>
        <p:nvSpPr>
          <p:cNvPr id="52249" name="Line 28">
            <a:extLst>
              <a:ext uri="{FF2B5EF4-FFF2-40B4-BE49-F238E27FC236}">
                <a16:creationId xmlns:a16="http://schemas.microsoft.com/office/drawing/2014/main" id="{4C7BDEB1-0A23-4A31-BCB4-A3BE496B43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8862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0" name="Line 29">
            <a:extLst>
              <a:ext uri="{FF2B5EF4-FFF2-40B4-BE49-F238E27FC236}">
                <a16:creationId xmlns:a16="http://schemas.microsoft.com/office/drawing/2014/main" id="{D1EFEA2C-FCFC-4E4E-9BE9-AA05B00E1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114800"/>
            <a:ext cx="1447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1" name="Line 30">
            <a:extLst>
              <a:ext uri="{FF2B5EF4-FFF2-40B4-BE49-F238E27FC236}">
                <a16:creationId xmlns:a16="http://schemas.microsoft.com/office/drawing/2014/main" id="{57A890EB-A0CC-4BE8-98CB-1B9CB2897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1148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2" name="Line 31">
            <a:extLst>
              <a:ext uri="{FF2B5EF4-FFF2-40B4-BE49-F238E27FC236}">
                <a16:creationId xmlns:a16="http://schemas.microsoft.com/office/drawing/2014/main" id="{18DAB11E-2552-4036-A4D4-5FCB37C80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3" name="Line 32">
            <a:extLst>
              <a:ext uri="{FF2B5EF4-FFF2-40B4-BE49-F238E27FC236}">
                <a16:creationId xmlns:a16="http://schemas.microsoft.com/office/drawing/2014/main" id="{E722C882-650E-480B-B84E-9592F9811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0" cy="3048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Line 33">
            <a:extLst>
              <a:ext uri="{FF2B5EF4-FFF2-40B4-BE49-F238E27FC236}">
                <a16:creationId xmlns:a16="http://schemas.microsoft.com/office/drawing/2014/main" id="{A68A257A-AFD4-4FFB-8CD2-F3A955CFC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6576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5" name="Line 34">
            <a:extLst>
              <a:ext uri="{FF2B5EF4-FFF2-40B4-BE49-F238E27FC236}">
                <a16:creationId xmlns:a16="http://schemas.microsoft.com/office/drawing/2014/main" id="{788D0D16-84AF-4353-8E17-DF26F4622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657600"/>
            <a:ext cx="685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5">
            <a:extLst>
              <a:ext uri="{FF2B5EF4-FFF2-40B4-BE49-F238E27FC236}">
                <a16:creationId xmlns:a16="http://schemas.microsoft.com/office/drawing/2014/main" id="{91E7771A-F006-4152-9EE0-D0CEB438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886200"/>
            <a:ext cx="685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6">
            <a:extLst>
              <a:ext uri="{FF2B5EF4-FFF2-40B4-BE49-F238E27FC236}">
                <a16:creationId xmlns:a16="http://schemas.microsoft.com/office/drawing/2014/main" id="{D4DB195A-EF1D-4F83-8D56-8BDDA5CB1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14800"/>
            <a:ext cx="685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7">
            <a:extLst>
              <a:ext uri="{FF2B5EF4-FFF2-40B4-BE49-F238E27FC236}">
                <a16:creationId xmlns:a16="http://schemas.microsoft.com/office/drawing/2014/main" id="{CF5661C6-83FD-4F7C-A62A-2013114E0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505200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8">
            <a:extLst>
              <a:ext uri="{FF2B5EF4-FFF2-40B4-BE49-F238E27FC236}">
                <a16:creationId xmlns:a16="http://schemas.microsoft.com/office/drawing/2014/main" id="{6FC674AB-6934-461C-9BD3-0F1212515E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343400"/>
            <a:ext cx="1676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Line 39">
            <a:extLst>
              <a:ext uri="{FF2B5EF4-FFF2-40B4-BE49-F238E27FC236}">
                <a16:creationId xmlns:a16="http://schemas.microsoft.com/office/drawing/2014/main" id="{D39C3501-BA8C-4E79-88C0-2BB18D60D7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343400"/>
            <a:ext cx="1524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1" name="Line 40">
            <a:extLst>
              <a:ext uri="{FF2B5EF4-FFF2-40B4-BE49-F238E27FC236}">
                <a16:creationId xmlns:a16="http://schemas.microsoft.com/office/drawing/2014/main" id="{DEC1DBEC-9643-4309-B4E0-A67894118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343400"/>
            <a:ext cx="1447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2" name="Line 41">
            <a:extLst>
              <a:ext uri="{FF2B5EF4-FFF2-40B4-BE49-F238E27FC236}">
                <a16:creationId xmlns:a16="http://schemas.microsoft.com/office/drawing/2014/main" id="{FA12D4D8-6709-4E1D-AA6B-67A7F614EE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3434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3" name="Line 42">
            <a:extLst>
              <a:ext uri="{FF2B5EF4-FFF2-40B4-BE49-F238E27FC236}">
                <a16:creationId xmlns:a16="http://schemas.microsoft.com/office/drawing/2014/main" id="{219C42BF-8496-46AF-A4FC-4B350B9AA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343400"/>
            <a:ext cx="685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4" name="Rectangle 43">
            <a:extLst>
              <a:ext uri="{FF2B5EF4-FFF2-40B4-BE49-F238E27FC236}">
                <a16:creationId xmlns:a16="http://schemas.microsoft.com/office/drawing/2014/main" id="{A0A733A9-9E9D-4E76-A29F-46A11FA19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5919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beginning of the period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>
            <a:extLst>
              <a:ext uri="{FF2B5EF4-FFF2-40B4-BE49-F238E27FC236}">
                <a16:creationId xmlns:a16="http://schemas.microsoft.com/office/drawing/2014/main" id="{ADFDFB1C-11E4-44DE-B8E8-8730464CD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1" name="AutoShape 3">
            <a:extLst>
              <a:ext uri="{FF2B5EF4-FFF2-40B4-BE49-F238E27FC236}">
                <a16:creationId xmlns:a16="http://schemas.microsoft.com/office/drawing/2014/main" id="{DC5EBAAA-09CE-4914-B44E-B1FA91858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4578350"/>
            <a:ext cx="5549900" cy="1892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51D3D67B-B084-4CAF-81F0-D79B3F1C064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648200"/>
            <a:ext cx="5867400" cy="2057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FVAD</a:t>
            </a:r>
            <a:r>
              <a:rPr lang="en-US" sz="2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2400"/>
              <a:t> = 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3 </a:t>
            </a:r>
            <a:r>
              <a:rPr lang="en-US" sz="2400"/>
              <a:t>+ 			     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2 </a:t>
            </a:r>
            <a:r>
              <a:rPr lang="en-US" sz="2400"/>
              <a:t>+ 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1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baseline="30000">
                <a:solidFill>
                  <a:schemeClr val="tx2"/>
                </a:solidFill>
              </a:rPr>
              <a:t>	                 </a:t>
            </a:r>
            <a:r>
              <a:rPr lang="en-US" sz="2400"/>
              <a:t>= </a:t>
            </a:r>
            <a:r>
              <a:rPr lang="en-US" sz="2400">
                <a:solidFill>
                  <a:srgbClr val="A75151"/>
                </a:solidFill>
              </a:rPr>
              <a:t>$1,225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/>
              <a:t>+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rgbClr val="A75151"/>
                </a:solidFill>
              </a:rPr>
              <a:t>$1,145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/>
              <a:t>+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rgbClr val="A75151"/>
                </a:solidFill>
              </a:rPr>
              <a:t>$1,070</a:t>
            </a:r>
            <a:r>
              <a:rPr lang="en-US" sz="2400">
                <a:solidFill>
                  <a:schemeClr val="hlink"/>
                </a:solidFill>
              </a:rPr>
              <a:t> 		    </a:t>
            </a:r>
            <a:r>
              <a:rPr lang="en-US" sz="1000">
                <a:solidFill>
                  <a:schemeClr val="hlink"/>
                </a:solidFill>
              </a:rPr>
              <a:t> </a:t>
            </a:r>
            <a:r>
              <a:rPr lang="en-US" sz="2400"/>
              <a:t>=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$3,440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19FFEA06-1FC6-4C72-B036-0D7102870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 of an</a:t>
            </a:r>
            <a:br>
              <a:rPr lang="en-US" b="1"/>
            </a:br>
            <a:r>
              <a:rPr lang="en-US" b="1"/>
              <a:t>Annuity Due -- FVAD</a:t>
            </a:r>
          </a:p>
        </p:txBody>
      </p:sp>
      <p:sp>
        <p:nvSpPr>
          <p:cNvPr id="53254" name="Line 6">
            <a:extLst>
              <a:ext uri="{FF2B5EF4-FFF2-40B4-BE49-F238E27FC236}">
                <a16:creationId xmlns:a16="http://schemas.microsoft.com/office/drawing/2014/main" id="{001F3E9E-5B0C-4337-9C51-196DE0A7DC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428A1DFA-51F9-425B-9DB8-8EB44712C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971800"/>
            <a:ext cx="68595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$1,000            $1,000            $1,000           </a:t>
            </a:r>
            <a:r>
              <a:rPr lang="en-US" altLang="en-US" sz="2400">
                <a:solidFill>
                  <a:srgbClr val="A75151"/>
                </a:solidFill>
              </a:rPr>
              <a:t>$1,070</a:t>
            </a:r>
          </a:p>
        </p:txBody>
      </p:sp>
      <p:sp>
        <p:nvSpPr>
          <p:cNvPr id="53256" name="Line 8">
            <a:extLst>
              <a:ext uri="{FF2B5EF4-FFF2-40B4-BE49-F238E27FC236}">
                <a16:creationId xmlns:a16="http://schemas.microsoft.com/office/drawing/2014/main" id="{5EB493A0-C2A7-47E5-B533-D8050E055FD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Line 9">
            <a:extLst>
              <a:ext uri="{FF2B5EF4-FFF2-40B4-BE49-F238E27FC236}">
                <a16:creationId xmlns:a16="http://schemas.microsoft.com/office/drawing/2014/main" id="{F51DDFCD-49F5-4DB8-AE90-209A1D33F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8" name="Line 10">
            <a:extLst>
              <a:ext uri="{FF2B5EF4-FFF2-40B4-BE49-F238E27FC236}">
                <a16:creationId xmlns:a16="http://schemas.microsoft.com/office/drawing/2014/main" id="{AF1B1E88-9E54-4F46-AC08-D92633C91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Line 11">
            <a:extLst>
              <a:ext uri="{FF2B5EF4-FFF2-40B4-BE49-F238E27FC236}">
                <a16:creationId xmlns:a16="http://schemas.microsoft.com/office/drawing/2014/main" id="{34BA971C-1AB6-463F-AC76-2165636FD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>
            <a:extLst>
              <a:ext uri="{FF2B5EF4-FFF2-40B4-BE49-F238E27FC236}">
                <a16:creationId xmlns:a16="http://schemas.microsoft.com/office/drawing/2014/main" id="{0CA13535-8559-4F4F-8A5D-B25A2CB5E70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Rectangle 13">
            <a:extLst>
              <a:ext uri="{FF2B5EF4-FFF2-40B4-BE49-F238E27FC236}">
                <a16:creationId xmlns:a16="http://schemas.microsoft.com/office/drawing/2014/main" id="{913D8A96-1C4E-432A-A4F7-3AC4AC678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761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                  </a:t>
            </a:r>
            <a:r>
              <a:rPr lang="en-US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3262" name="Line 14">
            <a:extLst>
              <a:ext uri="{FF2B5EF4-FFF2-40B4-BE49-F238E27FC236}">
                <a16:creationId xmlns:a16="http://schemas.microsoft.com/office/drawing/2014/main" id="{D3A969C4-E2DF-411A-9CD3-9FCB78B48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>
            <a:extLst>
              <a:ext uri="{FF2B5EF4-FFF2-40B4-BE49-F238E27FC236}">
                <a16:creationId xmlns:a16="http://schemas.microsoft.com/office/drawing/2014/main" id="{B75B67CA-6152-475B-9D63-CAA286007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100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>
            <a:extLst>
              <a:ext uri="{FF2B5EF4-FFF2-40B4-BE49-F238E27FC236}">
                <a16:creationId xmlns:a16="http://schemas.microsoft.com/office/drawing/2014/main" id="{D6E1D23B-E78F-446A-8A3D-CB622DD86C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343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Line 17">
            <a:extLst>
              <a:ext uri="{FF2B5EF4-FFF2-40B4-BE49-F238E27FC236}">
                <a16:creationId xmlns:a16="http://schemas.microsoft.com/office/drawing/2014/main" id="{E6004BF5-3A39-4CB0-B0E9-D59DFFF798E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505200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Line 18">
            <a:extLst>
              <a:ext uri="{FF2B5EF4-FFF2-40B4-BE49-F238E27FC236}">
                <a16:creationId xmlns:a16="http://schemas.microsoft.com/office/drawing/2014/main" id="{12FEA8DE-0F3E-4F94-9846-DE5147876D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5720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Rectangle 19">
            <a:extLst>
              <a:ext uri="{FF2B5EF4-FFF2-40B4-BE49-F238E27FC236}">
                <a16:creationId xmlns:a16="http://schemas.microsoft.com/office/drawing/2014/main" id="{79D25ABF-6B1D-4BF4-A206-FABE2B0C1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724400"/>
            <a:ext cx="288448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$3,440 = FVAD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en-US" sz="2800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68" name="Rectangle 21">
            <a:extLst>
              <a:ext uri="{FF2B5EF4-FFF2-40B4-BE49-F238E27FC236}">
                <a16:creationId xmlns:a16="http://schemas.microsoft.com/office/drawing/2014/main" id="{1003F6ED-0DAC-4611-B0BA-4C957C32D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53269" name="Line 22">
            <a:extLst>
              <a:ext uri="{FF2B5EF4-FFF2-40B4-BE49-F238E27FC236}">
                <a16:creationId xmlns:a16="http://schemas.microsoft.com/office/drawing/2014/main" id="{E8E90CFE-45C2-4123-9A23-CC9A0EF678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Rectangle 23">
            <a:extLst>
              <a:ext uri="{FF2B5EF4-FFF2-40B4-BE49-F238E27FC236}">
                <a16:creationId xmlns:a16="http://schemas.microsoft.com/office/drawing/2014/main" id="{BBCF7935-0646-492D-9485-996C79F8B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038600"/>
            <a:ext cx="1114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$1,225</a:t>
            </a:r>
          </a:p>
        </p:txBody>
      </p:sp>
      <p:sp>
        <p:nvSpPr>
          <p:cNvPr id="53271" name="Rectangle 24">
            <a:extLst>
              <a:ext uri="{FF2B5EF4-FFF2-40B4-BE49-F238E27FC236}">
                <a16:creationId xmlns:a16="http://schemas.microsoft.com/office/drawing/2014/main" id="{29D67DAD-354F-42DE-AB21-B5295903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81400"/>
            <a:ext cx="1114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$1,145</a:t>
            </a:r>
          </a:p>
        </p:txBody>
      </p:sp>
      <p:sp>
        <p:nvSpPr>
          <p:cNvPr id="53272" name="Line 25">
            <a:extLst>
              <a:ext uri="{FF2B5EF4-FFF2-40B4-BE49-F238E27FC236}">
                <a16:creationId xmlns:a16="http://schemas.microsoft.com/office/drawing/2014/main" id="{812CCCB0-7BB2-40DE-A7B2-71312600C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200400"/>
            <a:ext cx="685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3" name="Line 26">
            <a:extLst>
              <a:ext uri="{FF2B5EF4-FFF2-40B4-BE49-F238E27FC236}">
                <a16:creationId xmlns:a16="http://schemas.microsoft.com/office/drawing/2014/main" id="{E782B341-A9D9-4F5D-B7B8-86B80283D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810000"/>
            <a:ext cx="1219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4" name="Line 27">
            <a:extLst>
              <a:ext uri="{FF2B5EF4-FFF2-40B4-BE49-F238E27FC236}">
                <a16:creationId xmlns:a16="http://schemas.microsoft.com/office/drawing/2014/main" id="{AD86FE12-30BC-493B-BD2E-AFEFDAC5B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43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5" name="Line 28">
            <a:extLst>
              <a:ext uri="{FF2B5EF4-FFF2-40B4-BE49-F238E27FC236}">
                <a16:creationId xmlns:a16="http://schemas.microsoft.com/office/drawing/2014/main" id="{89478F9C-1FBE-410D-8C1C-3214C79C2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343400"/>
            <a:ext cx="1219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6" name="Rectangle 29">
            <a:extLst>
              <a:ext uri="{FF2B5EF4-FFF2-40B4-BE49-F238E27FC236}">
                <a16:creationId xmlns:a16="http://schemas.microsoft.com/office/drawing/2014/main" id="{06E770AC-2C29-4F03-B460-7AA2906EA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5919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beginning of the period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779C6E8-7787-45F9-A229-B99B01C00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8229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FVAD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R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FVIFA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i%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)(1+</a:t>
            </a:r>
            <a:r>
              <a:rPr lang="en-US" sz="3400">
                <a:solidFill>
                  <a:srgbClr val="C277FF"/>
                </a:solidFill>
                <a:latin typeface="Arial" panose="020B0604020202020204" pitchFamily="34" charset="0"/>
              </a:rPr>
              <a:t>i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</a:t>
            </a:r>
          </a:p>
          <a:p>
            <a:pPr>
              <a:defRPr/>
            </a:pP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FVAD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FVIFA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7%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)(1</a:t>
            </a:r>
            <a:r>
              <a:rPr lang="en-US" sz="3400">
                <a:solidFill>
                  <a:srgbClr val="C277FF"/>
                </a:solidFill>
                <a:latin typeface="Arial" panose="020B0604020202020204" pitchFamily="34" charset="0"/>
              </a:rPr>
              <a:t>.07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 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3.215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)(1</a:t>
            </a:r>
            <a:r>
              <a:rPr lang="en-US" sz="3400">
                <a:solidFill>
                  <a:srgbClr val="C277FF"/>
                </a:solidFill>
                <a:latin typeface="Arial" panose="020B0604020202020204" pitchFamily="34" charset="0"/>
              </a:rPr>
              <a:t>.07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$3,440</a:t>
            </a:r>
          </a:p>
        </p:txBody>
      </p:sp>
      <p:sp>
        <p:nvSpPr>
          <p:cNvPr id="54275" name="Line 3">
            <a:extLst>
              <a:ext uri="{FF2B5EF4-FFF2-40B4-BE49-F238E27FC236}">
                <a16:creationId xmlns:a16="http://schemas.microsoft.com/office/drawing/2014/main" id="{593449C0-E3D5-4131-9324-E9A78360B2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400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BBA3815F-70A5-49D5-A889-C2AE91774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Valuation Using Table III</a:t>
            </a:r>
          </a:p>
        </p:txBody>
      </p:sp>
      <p:sp>
        <p:nvSpPr>
          <p:cNvPr id="54277" name="Line 5">
            <a:extLst>
              <a:ext uri="{FF2B5EF4-FFF2-40B4-BE49-F238E27FC236}">
                <a16:creationId xmlns:a16="http://schemas.microsoft.com/office/drawing/2014/main" id="{FBF0E65F-EDE3-423D-A969-E0B3B3B31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40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4278" name="Object 6">
            <a:hlinkClick r:id="" action="ppaction://ole?verb=0"/>
            <a:extLst>
              <a:ext uri="{FF2B5EF4-FFF2-40B4-BE49-F238E27FC236}">
                <a16:creationId xmlns:a16="http://schemas.microsoft.com/office/drawing/2014/main" id="{F8EE4319-9648-4869-A3BB-5DB64F669DEB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66800" y="3446463"/>
          <a:ext cx="7507288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8" name="Document" r:id="rId3" imgW="8101584" imgH="3355848" progId="Word.Document.6">
                  <p:embed/>
                </p:oleObj>
              </mc:Choice>
              <mc:Fallback>
                <p:oleObj name="Document" r:id="rId3" imgW="8101584" imgH="3355848" progId="Word.Document.6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46463"/>
                        <a:ext cx="7507288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Line 7">
            <a:extLst>
              <a:ext uri="{FF2B5EF4-FFF2-40B4-BE49-F238E27FC236}">
                <a16:creationId xmlns:a16="http://schemas.microsoft.com/office/drawing/2014/main" id="{A0430705-72FB-44FE-8D8F-716DD123A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Line 8">
            <a:extLst>
              <a:ext uri="{FF2B5EF4-FFF2-40B4-BE49-F238E27FC236}">
                <a16:creationId xmlns:a16="http://schemas.microsoft.com/office/drawing/2014/main" id="{B440D325-845B-4C92-A5C8-EE453A18A0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1" name="Line 9">
            <a:extLst>
              <a:ext uri="{FF2B5EF4-FFF2-40B4-BE49-F238E27FC236}">
                <a16:creationId xmlns:a16="http://schemas.microsoft.com/office/drawing/2014/main" id="{CBE40725-F8B1-4C67-9C5E-1F93E2C61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95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Line 10">
            <a:extLst>
              <a:ext uri="{FF2B5EF4-FFF2-40B4-BE49-F238E27FC236}">
                <a16:creationId xmlns:a16="http://schemas.microsoft.com/office/drawing/2014/main" id="{2A0589CA-B2F0-40BE-A6F0-52839B93C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019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11">
            <a:extLst>
              <a:ext uri="{FF2B5EF4-FFF2-40B4-BE49-F238E27FC236}">
                <a16:creationId xmlns:a16="http://schemas.microsoft.com/office/drawing/2014/main" id="{70D78BCB-026C-4EF3-9673-49F694AF5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4100" y="5511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12">
            <a:extLst>
              <a:ext uri="{FF2B5EF4-FFF2-40B4-BE49-F238E27FC236}">
                <a16:creationId xmlns:a16="http://schemas.microsoft.com/office/drawing/2014/main" id="{8095942B-9149-4537-9698-86FD0FE5F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13">
            <a:extLst>
              <a:ext uri="{FF2B5EF4-FFF2-40B4-BE49-F238E27FC236}">
                <a16:creationId xmlns:a16="http://schemas.microsoft.com/office/drawing/2014/main" id="{61234BBA-7BAA-471C-9F76-F88D2FC3C7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>
            <a:extLst>
              <a:ext uri="{FF2B5EF4-FFF2-40B4-BE49-F238E27FC236}">
                <a16:creationId xmlns:a16="http://schemas.microsoft.com/office/drawing/2014/main" id="{19B050E1-25C6-4A97-BFD4-8342F5E9C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Line 2">
            <a:extLst>
              <a:ext uri="{FF2B5EF4-FFF2-40B4-BE49-F238E27FC236}">
                <a16:creationId xmlns:a16="http://schemas.microsoft.com/office/drawing/2014/main" id="{F4D013F5-0FB2-437A-88D5-B1DF25429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3" name="AutoShape 3">
            <a:extLst>
              <a:ext uri="{FF2B5EF4-FFF2-40B4-BE49-F238E27FC236}">
                <a16:creationId xmlns:a16="http://schemas.microsoft.com/office/drawing/2014/main" id="{8940A636-643D-44D1-8889-96150150C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806950"/>
            <a:ext cx="5702300" cy="1511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5312EF97-12D9-48A6-89DA-262DFD8278A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4953000"/>
            <a:ext cx="4953000" cy="1295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200"/>
              <a:t> =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/(1+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 </a:t>
            </a:r>
            <a:r>
              <a:rPr lang="en-US" sz="3200"/>
              <a:t>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/(1+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2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3200"/>
              <a:t>		  + ... 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/(1+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AE102B53-51C2-4946-BD45-42631E376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Overview of an</a:t>
            </a:r>
            <a:br>
              <a:rPr lang="en-US" b="1"/>
            </a:br>
            <a:r>
              <a:rPr lang="en-US" b="1"/>
              <a:t>Ordinary Annuity -- PVA</a:t>
            </a:r>
          </a:p>
        </p:txBody>
      </p:sp>
      <p:sp>
        <p:nvSpPr>
          <p:cNvPr id="56326" name="Line 6">
            <a:extLst>
              <a:ext uri="{FF2B5EF4-FFF2-40B4-BE49-F238E27FC236}">
                <a16:creationId xmlns:a16="http://schemas.microsoft.com/office/drawing/2014/main" id="{CA5218D5-D7D1-4661-9ECA-C90613CFD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DD485A8E-1ECE-4F3A-A1F8-084FF4568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3033713"/>
            <a:ext cx="44608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  R                    R                    R</a:t>
            </a:r>
          </a:p>
        </p:txBody>
      </p:sp>
      <p:sp>
        <p:nvSpPr>
          <p:cNvPr id="56328" name="Line 8">
            <a:extLst>
              <a:ext uri="{FF2B5EF4-FFF2-40B4-BE49-F238E27FC236}">
                <a16:creationId xmlns:a16="http://schemas.microsoft.com/office/drawing/2014/main" id="{31D651A6-497B-4B50-B0B7-630C15321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419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9" name="Line 9">
            <a:extLst>
              <a:ext uri="{FF2B5EF4-FFF2-40B4-BE49-F238E27FC236}">
                <a16:creationId xmlns:a16="http://schemas.microsoft.com/office/drawing/2014/main" id="{827595AF-D029-4E77-9078-E6FE4D087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0" name="Line 10">
            <a:extLst>
              <a:ext uri="{FF2B5EF4-FFF2-40B4-BE49-F238E27FC236}">
                <a16:creationId xmlns:a16="http://schemas.microsoft.com/office/drawing/2014/main" id="{FCEA3661-FDC4-414A-8DF7-D9B199919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11">
            <a:extLst>
              <a:ext uri="{FF2B5EF4-FFF2-40B4-BE49-F238E27FC236}">
                <a16:creationId xmlns:a16="http://schemas.microsoft.com/office/drawing/2014/main" id="{C69D6FB3-D614-485B-97C5-AEEA036FC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12">
            <a:extLst>
              <a:ext uri="{FF2B5EF4-FFF2-40B4-BE49-F238E27FC236}">
                <a16:creationId xmlns:a16="http://schemas.microsoft.com/office/drawing/2014/main" id="{8F59539A-FDFE-4B00-8294-B7AFD7B26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3">
            <a:extLst>
              <a:ext uri="{FF2B5EF4-FFF2-40B4-BE49-F238E27FC236}">
                <a16:creationId xmlns:a16="http://schemas.microsoft.com/office/drawing/2014/main" id="{48F5C479-4F7E-4B16-B5C2-D0DE28476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97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                 </a:t>
            </a:r>
            <a:r>
              <a:rPr lang="en-US" sz="2400">
                <a:solidFill>
                  <a:srgbClr val="000000"/>
                </a:solidFill>
              </a:rPr>
              <a:t>n+1</a:t>
            </a:r>
          </a:p>
        </p:txBody>
      </p:sp>
      <p:sp>
        <p:nvSpPr>
          <p:cNvPr id="56334" name="Line 14">
            <a:extLst>
              <a:ext uri="{FF2B5EF4-FFF2-40B4-BE49-F238E27FC236}">
                <a16:creationId xmlns:a16="http://schemas.microsoft.com/office/drawing/2014/main" id="{EA6C4F86-EB34-4370-8998-F4862A66B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2286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>
            <a:extLst>
              <a:ext uri="{FF2B5EF4-FFF2-40B4-BE49-F238E27FC236}">
                <a16:creationId xmlns:a16="http://schemas.microsoft.com/office/drawing/2014/main" id="{1CF18509-7BD5-4039-ACD1-0A69984EBB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6576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>
            <a:extLst>
              <a:ext uri="{FF2B5EF4-FFF2-40B4-BE49-F238E27FC236}">
                <a16:creationId xmlns:a16="http://schemas.microsoft.com/office/drawing/2014/main" id="{905C348B-854B-486D-BFA1-354FF6220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962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Line 17">
            <a:extLst>
              <a:ext uri="{FF2B5EF4-FFF2-40B4-BE49-F238E27FC236}">
                <a16:creationId xmlns:a16="http://schemas.microsoft.com/office/drawing/2014/main" id="{0642464B-DD26-42F6-B00F-1A444D5A14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505200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8" name="Line 18">
            <a:extLst>
              <a:ext uri="{FF2B5EF4-FFF2-40B4-BE49-F238E27FC236}">
                <a16:creationId xmlns:a16="http://schemas.microsoft.com/office/drawing/2014/main" id="{9F634DE0-CFA9-4A41-AD58-B5FE99F9B4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44958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Rectangle 19">
            <a:extLst>
              <a:ext uri="{FF2B5EF4-FFF2-40B4-BE49-F238E27FC236}">
                <a16:creationId xmlns:a16="http://schemas.microsoft.com/office/drawing/2014/main" id="{8E4AB793-BA52-4140-BE02-D6897A177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4587875"/>
            <a:ext cx="10588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56340" name="Rectangle 20">
            <a:extLst>
              <a:ext uri="{FF2B5EF4-FFF2-40B4-BE49-F238E27FC236}">
                <a16:creationId xmlns:a16="http://schemas.microsoft.com/office/drawing/2014/main" id="{BA4E7E8C-3583-4CB6-910E-EB37E2033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733800"/>
            <a:ext cx="203358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R</a:t>
            </a:r>
            <a:r>
              <a:rPr lang="en-US" altLang="en-US" sz="2400" b="0">
                <a:solidFill>
                  <a:schemeClr val="hlink"/>
                </a:solidFill>
              </a:rPr>
              <a:t> </a:t>
            </a:r>
            <a:r>
              <a:rPr lang="en-US" altLang="en-US" sz="2400">
                <a:solidFill>
                  <a:schemeClr val="hlink"/>
                </a:solidFill>
              </a:rPr>
              <a:t>= Periodic 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Cash Flow</a:t>
            </a:r>
          </a:p>
        </p:txBody>
      </p:sp>
      <p:sp>
        <p:nvSpPr>
          <p:cNvPr id="56341" name="Rectangle 22">
            <a:extLst>
              <a:ext uri="{FF2B5EF4-FFF2-40B4-BE49-F238E27FC236}">
                <a16:creationId xmlns:a16="http://schemas.microsoft.com/office/drawing/2014/main" id="{67EF99E6-77CD-4A6A-819B-017B51F64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i%</a:t>
            </a:r>
          </a:p>
        </p:txBody>
      </p:sp>
      <p:sp>
        <p:nvSpPr>
          <p:cNvPr id="56342" name="Line 23">
            <a:extLst>
              <a:ext uri="{FF2B5EF4-FFF2-40B4-BE49-F238E27FC236}">
                <a16:creationId xmlns:a16="http://schemas.microsoft.com/office/drawing/2014/main" id="{719D4BA9-84C9-4150-B283-89AA78E2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3" name="Arc 24">
            <a:extLst>
              <a:ext uri="{FF2B5EF4-FFF2-40B4-BE49-F238E27FC236}">
                <a16:creationId xmlns:a16="http://schemas.microsoft.com/office/drawing/2014/main" id="{4788AC7D-BBD6-487F-B541-4B471DC0F0E7}"/>
              </a:ext>
            </a:extLst>
          </p:cNvPr>
          <p:cNvSpPr>
            <a:spLocks/>
          </p:cNvSpPr>
          <p:nvPr/>
        </p:nvSpPr>
        <p:spPr bwMode="auto">
          <a:xfrm>
            <a:off x="6858000" y="3276600"/>
            <a:ext cx="1143000" cy="406400"/>
          </a:xfrm>
          <a:custGeom>
            <a:avLst/>
            <a:gdLst>
              <a:gd name="T0" fmla="*/ 0 w 21625"/>
              <a:gd name="T1" fmla="*/ 0 h 22938"/>
              <a:gd name="T2" fmla="*/ 60299289 w 21625"/>
              <a:gd name="T3" fmla="*/ 7200321 h 22938"/>
              <a:gd name="T4" fmla="*/ 69822 w 21625"/>
              <a:gd name="T5" fmla="*/ 6780314 h 229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25" h="22938" fill="none" extrusionOk="0">
                <a:moveTo>
                  <a:pt x="0" y="0"/>
                </a:moveTo>
                <a:cubicBezTo>
                  <a:pt x="8" y="0"/>
                  <a:pt x="16" y="-1"/>
                  <a:pt x="25" y="0"/>
                </a:cubicBezTo>
                <a:cubicBezTo>
                  <a:pt x="11954" y="0"/>
                  <a:pt x="21625" y="9670"/>
                  <a:pt x="21625" y="21600"/>
                </a:cubicBezTo>
                <a:cubicBezTo>
                  <a:pt x="21625" y="22046"/>
                  <a:pt x="21611" y="22492"/>
                  <a:pt x="21583" y="22937"/>
                </a:cubicBezTo>
              </a:path>
              <a:path w="21625" h="22938" stroke="0" extrusionOk="0">
                <a:moveTo>
                  <a:pt x="0" y="0"/>
                </a:moveTo>
                <a:cubicBezTo>
                  <a:pt x="8" y="0"/>
                  <a:pt x="16" y="-1"/>
                  <a:pt x="25" y="0"/>
                </a:cubicBezTo>
                <a:cubicBezTo>
                  <a:pt x="11954" y="0"/>
                  <a:pt x="21625" y="9670"/>
                  <a:pt x="21625" y="21600"/>
                </a:cubicBezTo>
                <a:cubicBezTo>
                  <a:pt x="21625" y="22046"/>
                  <a:pt x="21611" y="22492"/>
                  <a:pt x="21583" y="22937"/>
                </a:cubicBezTo>
                <a:lnTo>
                  <a:pt x="25" y="21600"/>
                </a:ln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Line 25">
            <a:extLst>
              <a:ext uri="{FF2B5EF4-FFF2-40B4-BE49-F238E27FC236}">
                <a16:creationId xmlns:a16="http://schemas.microsoft.com/office/drawing/2014/main" id="{B4A9C4EA-D709-4DFC-891B-66381917D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194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5" name="Rectangle 26">
            <a:extLst>
              <a:ext uri="{FF2B5EF4-FFF2-40B4-BE49-F238E27FC236}">
                <a16:creationId xmlns:a16="http://schemas.microsoft.com/office/drawing/2014/main" id="{80417A68-74F2-40CE-AB64-3D8D66347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400300"/>
            <a:ext cx="1069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.  .  .</a:t>
            </a:r>
          </a:p>
        </p:txBody>
      </p:sp>
      <p:sp>
        <p:nvSpPr>
          <p:cNvPr id="56346" name="Line 27">
            <a:extLst>
              <a:ext uri="{FF2B5EF4-FFF2-40B4-BE49-F238E27FC236}">
                <a16:creationId xmlns:a16="http://schemas.microsoft.com/office/drawing/2014/main" id="{59FDFB09-39B3-4CA4-9E85-45668556E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1910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7" name="Line 28">
            <a:extLst>
              <a:ext uri="{FF2B5EF4-FFF2-40B4-BE49-F238E27FC236}">
                <a16:creationId xmlns:a16="http://schemas.microsoft.com/office/drawing/2014/main" id="{B5849B79-10F3-465C-91D6-6BEC31C0CA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429000"/>
            <a:ext cx="0" cy="7620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8" name="Line 29">
            <a:extLst>
              <a:ext uri="{FF2B5EF4-FFF2-40B4-BE49-F238E27FC236}">
                <a16:creationId xmlns:a16="http://schemas.microsoft.com/office/drawing/2014/main" id="{3F53C8F9-A815-4B02-ABA4-88B519EA47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9624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9" name="Line 30">
            <a:extLst>
              <a:ext uri="{FF2B5EF4-FFF2-40B4-BE49-F238E27FC236}">
                <a16:creationId xmlns:a16="http://schemas.microsoft.com/office/drawing/2014/main" id="{2657857E-BF78-4829-A92B-AF301B6F9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1910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Line 31">
            <a:extLst>
              <a:ext uri="{FF2B5EF4-FFF2-40B4-BE49-F238E27FC236}">
                <a16:creationId xmlns:a16="http://schemas.microsoft.com/office/drawing/2014/main" id="{62197ACC-822F-47FF-850F-F3E1CE3491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191000"/>
            <a:ext cx="19812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1" name="Rectangle 32">
            <a:extLst>
              <a:ext uri="{FF2B5EF4-FFF2-40B4-BE49-F238E27FC236}">
                <a16:creationId xmlns:a16="http://schemas.microsoft.com/office/drawing/2014/main" id="{F44F9B46-2ACC-4FE0-ADB5-546F467DB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5157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end of the period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48955FED-A754-4FFD-8C9C-FC10BE1F4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297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9B0038A-F5E4-47CE-8D0B-1C3F28BCB9D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3810000"/>
            <a:ext cx="7620000" cy="2514600"/>
          </a:xfrm>
        </p:spPr>
        <p:txBody>
          <a:bodyPr/>
          <a:lstStyle/>
          <a:p>
            <a:pPr algn="ctr">
              <a:spcAft>
                <a:spcPct val="75000"/>
              </a:spcAft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sz="3200"/>
              <a:t> allows you the </a:t>
            </a:r>
            <a:r>
              <a:rPr lang="en-US" sz="3200" i="1"/>
              <a:t>opportunity</a:t>
            </a:r>
            <a:r>
              <a:rPr lang="en-US" sz="3200"/>
              <a:t> to postpone consumption and earn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INTEREST</a:t>
            </a:r>
            <a:r>
              <a:rPr lang="en-US" sz="3200"/>
              <a:t>.</a:t>
            </a:r>
            <a:endParaRPr lang="en-US" sz="1600"/>
          </a:p>
          <a:p>
            <a:pPr algn="ctr">
              <a:spcAft>
                <a:spcPct val="75000"/>
              </a:spcAft>
              <a:buFont typeface="Monotype Sorts" pitchFamily="2" charset="2"/>
              <a:buNone/>
              <a:defRPr/>
            </a:pPr>
            <a:endParaRPr lang="en-US" sz="1600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6F54B1F-65D9-4918-8AAD-6838870B2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Why TIME?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A0614819-9003-413D-B0B1-E257D1D81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97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EF87A7E0-7A0B-4A37-A4EF-5EA1DEE5298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2209800"/>
            <a:ext cx="7162800" cy="1371600"/>
          </a:xfrm>
        </p:spPr>
        <p:txBody>
          <a:bodyPr/>
          <a:lstStyle/>
          <a:p>
            <a:pPr algn="ctr">
              <a:spcAft>
                <a:spcPct val="75000"/>
              </a:spcAft>
              <a:buFont typeface="Monotype Sorts" pitchFamily="2" charset="2"/>
              <a:buNone/>
              <a:defRPr/>
            </a:pPr>
            <a:r>
              <a:rPr lang="en-US" sz="3200"/>
              <a:t>Why is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sz="3200"/>
              <a:t> such an important element in your decision?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>
            <a:extLst>
              <a:ext uri="{FF2B5EF4-FFF2-40B4-BE49-F238E27FC236}">
                <a16:creationId xmlns:a16="http://schemas.microsoft.com/office/drawing/2014/main" id="{A9E62C97-B8D5-486C-AFCE-6350B3735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4502150"/>
            <a:ext cx="5778500" cy="2120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3C1CFD9-D3A8-45A9-9484-DAE54DE2072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124200" y="4572000"/>
            <a:ext cx="5867400" cy="2057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</a:t>
            </a:r>
            <a:r>
              <a:rPr lang="en-US" sz="2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2400"/>
              <a:t> = 	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/(1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1 </a:t>
            </a:r>
            <a:r>
              <a:rPr lang="en-US" sz="2400"/>
              <a:t>+ 			 	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/(1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2 </a:t>
            </a:r>
            <a:r>
              <a:rPr lang="en-US" sz="2400"/>
              <a:t>+ 				</a:t>
            </a:r>
            <a:r>
              <a:rPr lang="en-US" sz="2400">
                <a:solidFill>
                  <a:schemeClr val="hlink"/>
                </a:solidFill>
              </a:rPr>
              <a:t>$1,000</a:t>
            </a:r>
            <a:r>
              <a:rPr lang="en-US" sz="2400"/>
              <a:t>/(1</a:t>
            </a:r>
            <a:r>
              <a:rPr lang="en-US" sz="2400">
                <a:solidFill>
                  <a:srgbClr val="C277FF"/>
                </a:solidFill>
              </a:rPr>
              <a:t>.07</a:t>
            </a:r>
            <a:r>
              <a:rPr lang="en-US" sz="2400"/>
              <a:t>)</a:t>
            </a:r>
            <a:r>
              <a:rPr lang="en-US" sz="2400" baseline="30000">
                <a:solidFill>
                  <a:schemeClr val="tx2"/>
                </a:solidFill>
              </a:rPr>
              <a:t>3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baseline="30000">
                <a:solidFill>
                  <a:schemeClr val="tx2"/>
                </a:solidFill>
              </a:rPr>
              <a:t>	                </a:t>
            </a:r>
            <a:r>
              <a:rPr lang="en-US" sz="2400"/>
              <a:t>=</a:t>
            </a:r>
            <a:r>
              <a:rPr lang="en-US" sz="2400">
                <a:solidFill>
                  <a:srgbClr val="42B200"/>
                </a:solidFill>
              </a:rPr>
              <a:t> $934.58 + $873.44 + $816.30 	    </a:t>
            </a:r>
            <a:r>
              <a:rPr lang="en-US" sz="2400"/>
              <a:t>=</a:t>
            </a:r>
            <a:r>
              <a:rPr lang="en-US" sz="2400">
                <a:solidFill>
                  <a:srgbClr val="42B200"/>
                </a:solidFill>
              </a:rPr>
              <a:t>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$2,624.32</a:t>
            </a:r>
          </a:p>
        </p:txBody>
      </p:sp>
      <p:sp>
        <p:nvSpPr>
          <p:cNvPr id="57348" name="Line 4">
            <a:extLst>
              <a:ext uri="{FF2B5EF4-FFF2-40B4-BE49-F238E27FC236}">
                <a16:creationId xmlns:a16="http://schemas.microsoft.com/office/drawing/2014/main" id="{76DDDF63-0527-4BF6-9DF1-C96A8ADDF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71A6CDCB-E6B0-4EB6-8DDF-0140E9CA8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 of an</a:t>
            </a:r>
            <a:br>
              <a:rPr lang="en-US" b="1"/>
            </a:br>
            <a:r>
              <a:rPr lang="en-US" b="1"/>
              <a:t>Ordinary Annuity -- PVA</a:t>
            </a:r>
          </a:p>
        </p:txBody>
      </p:sp>
      <p:sp>
        <p:nvSpPr>
          <p:cNvPr id="57350" name="Line 6">
            <a:extLst>
              <a:ext uri="{FF2B5EF4-FFF2-40B4-BE49-F238E27FC236}">
                <a16:creationId xmlns:a16="http://schemas.microsoft.com/office/drawing/2014/main" id="{7DD8A10F-B67F-4154-90ED-341CEB78C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1CDFF5E3-19AB-4A37-BCB2-0E15E0A58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033713"/>
            <a:ext cx="4916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$1,000            $1,000           $1,000</a:t>
            </a:r>
          </a:p>
        </p:txBody>
      </p:sp>
      <p:sp>
        <p:nvSpPr>
          <p:cNvPr id="57352" name="Line 8">
            <a:extLst>
              <a:ext uri="{FF2B5EF4-FFF2-40B4-BE49-F238E27FC236}">
                <a16:creationId xmlns:a16="http://schemas.microsoft.com/office/drawing/2014/main" id="{E8F5B219-2662-4F42-ACCE-17B3DF270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Line 9">
            <a:extLst>
              <a:ext uri="{FF2B5EF4-FFF2-40B4-BE49-F238E27FC236}">
                <a16:creationId xmlns:a16="http://schemas.microsoft.com/office/drawing/2014/main" id="{A32DF31B-FF0F-4B5F-A0D8-0754D8D9F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Line 10">
            <a:extLst>
              <a:ext uri="{FF2B5EF4-FFF2-40B4-BE49-F238E27FC236}">
                <a16:creationId xmlns:a16="http://schemas.microsoft.com/office/drawing/2014/main" id="{55E1A5E3-FD6C-490F-BB40-9857AB1B9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11">
            <a:extLst>
              <a:ext uri="{FF2B5EF4-FFF2-40B4-BE49-F238E27FC236}">
                <a16:creationId xmlns:a16="http://schemas.microsoft.com/office/drawing/2014/main" id="{675BA0F2-B6C4-4234-BAA7-979D39507B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Line 12">
            <a:extLst>
              <a:ext uri="{FF2B5EF4-FFF2-40B4-BE49-F238E27FC236}">
                <a16:creationId xmlns:a16="http://schemas.microsoft.com/office/drawing/2014/main" id="{94EECEF0-6AEB-403F-B1C3-B21054DA2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Rectangle 13">
            <a:extLst>
              <a:ext uri="{FF2B5EF4-FFF2-40B4-BE49-F238E27FC236}">
                <a16:creationId xmlns:a16="http://schemas.microsoft.com/office/drawing/2014/main" id="{368236F2-67F4-40C8-B26B-52FE1A73F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761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                  </a:t>
            </a:r>
            <a:r>
              <a:rPr lang="en-US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7358" name="Line 14">
            <a:extLst>
              <a:ext uri="{FF2B5EF4-FFF2-40B4-BE49-F238E27FC236}">
                <a16:creationId xmlns:a16="http://schemas.microsoft.com/office/drawing/2014/main" id="{F77C5B54-2081-4FF6-AD43-6FB8DDA56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5334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>
            <a:extLst>
              <a:ext uri="{FF2B5EF4-FFF2-40B4-BE49-F238E27FC236}">
                <a16:creationId xmlns:a16="http://schemas.microsoft.com/office/drawing/2014/main" id="{E9FD1552-4762-48CD-A23A-E44D047687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962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>
            <a:extLst>
              <a:ext uri="{FF2B5EF4-FFF2-40B4-BE49-F238E27FC236}">
                <a16:creationId xmlns:a16="http://schemas.microsoft.com/office/drawing/2014/main" id="{521A4188-C303-400B-A9E1-847224701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657600"/>
            <a:ext cx="1143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Line 17">
            <a:extLst>
              <a:ext uri="{FF2B5EF4-FFF2-40B4-BE49-F238E27FC236}">
                <a16:creationId xmlns:a16="http://schemas.microsoft.com/office/drawing/2014/main" id="{B71A1EFC-5939-4B1F-B33F-F2F43BB59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2286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2" name="Line 18">
            <a:extLst>
              <a:ext uri="{FF2B5EF4-FFF2-40B4-BE49-F238E27FC236}">
                <a16:creationId xmlns:a16="http://schemas.microsoft.com/office/drawing/2014/main" id="{673356FE-383E-4E5F-AA0B-896FCB15B5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495800"/>
            <a:ext cx="1447800" cy="0"/>
          </a:xfrm>
          <a:prstGeom prst="line">
            <a:avLst/>
          </a:prstGeom>
          <a:noFill/>
          <a:ln w="50800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Rectangle 19">
            <a:extLst>
              <a:ext uri="{FF2B5EF4-FFF2-40B4-BE49-F238E27FC236}">
                <a16:creationId xmlns:a16="http://schemas.microsoft.com/office/drawing/2014/main" id="{52DF4BB0-45C4-4783-8CBF-0F8939C20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587875"/>
            <a:ext cx="2816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$2,624.32 = PVA</a:t>
            </a:r>
            <a:r>
              <a:rPr lang="en-US" sz="24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57364" name="Rectangle 21">
            <a:extLst>
              <a:ext uri="{FF2B5EF4-FFF2-40B4-BE49-F238E27FC236}">
                <a16:creationId xmlns:a16="http://schemas.microsoft.com/office/drawing/2014/main" id="{DE608573-C481-418D-AE99-4F40951C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57365" name="Line 22">
            <a:extLst>
              <a:ext uri="{FF2B5EF4-FFF2-40B4-BE49-F238E27FC236}">
                <a16:creationId xmlns:a16="http://schemas.microsoft.com/office/drawing/2014/main" id="{8AC56E00-330D-4D38-9BE5-BCDBB4586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6" name="Rectangle 23">
            <a:extLst>
              <a:ext uri="{FF2B5EF4-FFF2-40B4-BE49-F238E27FC236}">
                <a16:creationId xmlns:a16="http://schemas.microsoft.com/office/drawing/2014/main" id="{272C1329-93A9-408B-BCBE-74CB5233E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3352800"/>
            <a:ext cx="1582737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$   934.58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$   873.44 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$   816.30</a:t>
            </a:r>
          </a:p>
        </p:txBody>
      </p:sp>
      <p:sp>
        <p:nvSpPr>
          <p:cNvPr id="57367" name="Line 24">
            <a:extLst>
              <a:ext uri="{FF2B5EF4-FFF2-40B4-BE49-F238E27FC236}">
                <a16:creationId xmlns:a16="http://schemas.microsoft.com/office/drawing/2014/main" id="{EC4CE0B2-E55C-4F70-8883-0D782269B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962400"/>
            <a:ext cx="1143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Line 25">
            <a:extLst>
              <a:ext uri="{FF2B5EF4-FFF2-40B4-BE49-F238E27FC236}">
                <a16:creationId xmlns:a16="http://schemas.microsoft.com/office/drawing/2014/main" id="{2745530C-B7DD-4986-83FD-B0F7F67F6E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2672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9" name="Line 26">
            <a:extLst>
              <a:ext uri="{FF2B5EF4-FFF2-40B4-BE49-F238E27FC236}">
                <a16:creationId xmlns:a16="http://schemas.microsoft.com/office/drawing/2014/main" id="{4BE33525-08A1-4D19-B35E-1C64812CB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267200"/>
            <a:ext cx="1143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0" name="Line 27">
            <a:extLst>
              <a:ext uri="{FF2B5EF4-FFF2-40B4-BE49-F238E27FC236}">
                <a16:creationId xmlns:a16="http://schemas.microsoft.com/office/drawing/2014/main" id="{199513FE-53E8-4780-AC05-DBB4FBB002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505200"/>
            <a:ext cx="0" cy="7620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1" name="Line 28">
            <a:extLst>
              <a:ext uri="{FF2B5EF4-FFF2-40B4-BE49-F238E27FC236}">
                <a16:creationId xmlns:a16="http://schemas.microsoft.com/office/drawing/2014/main" id="{3D06448D-B1DB-4CB7-A5B7-21B9FB4F03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42672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2" name="Rectangle 29">
            <a:extLst>
              <a:ext uri="{FF2B5EF4-FFF2-40B4-BE49-F238E27FC236}">
                <a16:creationId xmlns:a16="http://schemas.microsoft.com/office/drawing/2014/main" id="{71C6341C-D4E6-4593-915D-DE8024644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5157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end of the period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03055D49-346C-47EA-8BCD-29E4E9327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086600" cy="1276350"/>
          </a:xfrm>
        </p:spPr>
        <p:txBody>
          <a:bodyPr/>
          <a:lstStyle/>
          <a:p>
            <a:pPr>
              <a:defRPr/>
            </a:pPr>
            <a:r>
              <a:rPr lang="en-US" b="1"/>
              <a:t>Hint on Annuity Valuation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2E144C25-8154-46FB-B030-B96AB11A5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572000"/>
          </a:xfrm>
          <a:solidFill>
            <a:srgbClr val="FFFF99"/>
          </a:solidFill>
          <a:ln w="57150" cmpd="thickThin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4000"/>
              <a:t>The </a:t>
            </a:r>
            <a:r>
              <a:rPr lang="en-US" sz="4000">
                <a:solidFill>
                  <a:srgbClr val="42B200"/>
                </a:solidFill>
              </a:rPr>
              <a:t>present value</a:t>
            </a:r>
            <a:r>
              <a:rPr lang="en-US" sz="4000"/>
              <a:t> of an </a:t>
            </a:r>
            <a:r>
              <a:rPr lang="en-US" sz="4000">
                <a:solidFill>
                  <a:schemeClr val="hlink"/>
                </a:solidFill>
              </a:rPr>
              <a:t>ordinary annuity</a:t>
            </a:r>
            <a:r>
              <a:rPr lang="en-US" sz="4000"/>
              <a:t> can be viewed as occurring at the </a:t>
            </a:r>
            <a:r>
              <a:rPr lang="en-US" sz="4000" i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beginning</a:t>
            </a:r>
            <a:r>
              <a:rPr lang="en-US" sz="4000"/>
              <a:t> of the first cash flow period, whereas the </a:t>
            </a:r>
            <a:r>
              <a:rPr lang="en-US" sz="4000">
                <a:solidFill>
                  <a:srgbClr val="A75151"/>
                </a:solidFill>
              </a:rPr>
              <a:t>present value</a:t>
            </a:r>
            <a:r>
              <a:rPr lang="en-US" sz="4000"/>
              <a:t> of an </a:t>
            </a:r>
            <a:r>
              <a:rPr lang="en-US" sz="4000">
                <a:solidFill>
                  <a:srgbClr val="C277FF"/>
                </a:solidFill>
              </a:rPr>
              <a:t>annuity due</a:t>
            </a:r>
            <a:r>
              <a:rPr lang="en-US" sz="4000"/>
              <a:t> can be viewed as occurring at the </a:t>
            </a:r>
            <a:r>
              <a:rPr lang="en-US" sz="4000" i="1" u="sng">
                <a:solidFill>
                  <a:srgbClr val="C277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</a:t>
            </a:r>
            <a:r>
              <a:rPr lang="en-US" sz="4000"/>
              <a:t> of the first cash flow period.</a:t>
            </a:r>
          </a:p>
        </p:txBody>
      </p:sp>
      <p:sp>
        <p:nvSpPr>
          <p:cNvPr id="58372" name="Line 4">
            <a:extLst>
              <a:ext uri="{FF2B5EF4-FFF2-40B4-BE49-F238E27FC236}">
                <a16:creationId xmlns:a16="http://schemas.microsoft.com/office/drawing/2014/main" id="{BEB32132-575C-44FE-AE59-03209DA9EF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05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Line 5">
            <a:extLst>
              <a:ext uri="{FF2B5EF4-FFF2-40B4-BE49-F238E27FC236}">
                <a16:creationId xmlns:a16="http://schemas.microsoft.com/office/drawing/2014/main" id="{63955987-64D1-4FEB-B643-81FDB0052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640F8F6-89FF-4152-B1FB-DA3C2F340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620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PVA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R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PVIFA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i%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 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PVA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PVIFA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7%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		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2.624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$2,624</a:t>
            </a:r>
          </a:p>
        </p:txBody>
      </p:sp>
      <p:sp>
        <p:nvSpPr>
          <p:cNvPr id="59395" name="Line 3">
            <a:extLst>
              <a:ext uri="{FF2B5EF4-FFF2-40B4-BE49-F238E27FC236}">
                <a16:creationId xmlns:a16="http://schemas.microsoft.com/office/drawing/2014/main" id="{3EBA758F-4968-4ABB-8125-1302BA751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477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8266F16-4785-4787-83DD-2FE3F6B13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Valuation Using Table IV</a:t>
            </a:r>
          </a:p>
        </p:txBody>
      </p:sp>
      <p:sp>
        <p:nvSpPr>
          <p:cNvPr id="59397" name="Line 5">
            <a:extLst>
              <a:ext uri="{FF2B5EF4-FFF2-40B4-BE49-F238E27FC236}">
                <a16:creationId xmlns:a16="http://schemas.microsoft.com/office/drawing/2014/main" id="{66D53A03-7956-4E4A-B120-1C206AA19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477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398" name="Object 6">
            <a:hlinkClick r:id="" action="ppaction://ole?verb=0"/>
            <a:extLst>
              <a:ext uri="{FF2B5EF4-FFF2-40B4-BE49-F238E27FC236}">
                <a16:creationId xmlns:a16="http://schemas.microsoft.com/office/drawing/2014/main" id="{44576FF8-BE30-4E25-B19C-D9657E10224F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66800" y="3446463"/>
          <a:ext cx="7507288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8" name="Document" r:id="rId3" imgW="8101584" imgH="3355848" progId="Word.Document.6">
                  <p:embed/>
                </p:oleObj>
              </mc:Choice>
              <mc:Fallback>
                <p:oleObj name="Document" r:id="rId3" imgW="8101584" imgH="3355848" progId="Word.Document.6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46463"/>
                        <a:ext cx="7507288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Line 7">
            <a:extLst>
              <a:ext uri="{FF2B5EF4-FFF2-40B4-BE49-F238E27FC236}">
                <a16:creationId xmlns:a16="http://schemas.microsoft.com/office/drawing/2014/main" id="{6181FFF5-83CD-497A-91F0-0DD4EC46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0" name="Line 8">
            <a:extLst>
              <a:ext uri="{FF2B5EF4-FFF2-40B4-BE49-F238E27FC236}">
                <a16:creationId xmlns:a16="http://schemas.microsoft.com/office/drawing/2014/main" id="{3EBD32E1-34BD-478B-B7E3-68B9EE8D5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" name="Line 9">
            <a:extLst>
              <a:ext uri="{FF2B5EF4-FFF2-40B4-BE49-F238E27FC236}">
                <a16:creationId xmlns:a16="http://schemas.microsoft.com/office/drawing/2014/main" id="{024FEA4A-96F2-467E-98B7-43894A684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95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Line 10">
            <a:extLst>
              <a:ext uri="{FF2B5EF4-FFF2-40B4-BE49-F238E27FC236}">
                <a16:creationId xmlns:a16="http://schemas.microsoft.com/office/drawing/2014/main" id="{AE68E864-3862-42F8-B9BE-88EFBDE42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019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3" name="Line 11">
            <a:extLst>
              <a:ext uri="{FF2B5EF4-FFF2-40B4-BE49-F238E27FC236}">
                <a16:creationId xmlns:a16="http://schemas.microsoft.com/office/drawing/2014/main" id="{90F50B45-E294-4419-940F-2AB9A984F4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4100" y="5511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>
            <a:extLst>
              <a:ext uri="{FF2B5EF4-FFF2-40B4-BE49-F238E27FC236}">
                <a16:creationId xmlns:a16="http://schemas.microsoft.com/office/drawing/2014/main" id="{26307FE4-26D9-4232-B381-ED7B44407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>
            <a:extLst>
              <a:ext uri="{FF2B5EF4-FFF2-40B4-BE49-F238E27FC236}">
                <a16:creationId xmlns:a16="http://schemas.microsoft.com/office/drawing/2014/main" id="{67BCDF92-1489-4313-8924-BCF7E52DA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>
            <a:extLst>
              <a:ext uri="{FF2B5EF4-FFF2-40B4-BE49-F238E27FC236}">
                <a16:creationId xmlns:a16="http://schemas.microsoft.com/office/drawing/2014/main" id="{5646B09D-BF45-4B6C-9A14-125D313B9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>
            <a:extLst>
              <a:ext uri="{FF2B5EF4-FFF2-40B4-BE49-F238E27FC236}">
                <a16:creationId xmlns:a16="http://schemas.microsoft.com/office/drawing/2014/main" id="{71784C04-ADFA-4B5D-9524-3137CA48C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5187950"/>
            <a:ext cx="8216900" cy="1130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271C67A-BF53-476B-A9F0-A30389E32B2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257800"/>
            <a:ext cx="8077200" cy="106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PVAD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200"/>
              <a:t> =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/(1+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0 </a:t>
            </a:r>
            <a:r>
              <a:rPr lang="en-US" sz="3200"/>
              <a:t>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/(1+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 </a:t>
            </a:r>
            <a:r>
              <a:rPr lang="en-US" sz="3200"/>
              <a:t>+ ... + </a:t>
            </a:r>
            <a:r>
              <a:rPr lang="en-US" sz="3200">
                <a:solidFill>
                  <a:schemeClr val="hlink"/>
                </a:solidFill>
              </a:rPr>
              <a:t>R</a:t>
            </a:r>
            <a:r>
              <a:rPr lang="en-US" sz="3200"/>
              <a:t>/(1+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n-1</a:t>
            </a:r>
            <a:r>
              <a:rPr lang="en-US" sz="3200" baseline="30000"/>
              <a:t> </a:t>
            </a:r>
            <a:r>
              <a:rPr lang="en-US" sz="3200" baseline="30000">
                <a:solidFill>
                  <a:schemeClr val="tx2"/>
                </a:solidFill>
              </a:rPr>
              <a:t>	       </a:t>
            </a:r>
            <a:r>
              <a:rPr lang="en-US" sz="3200"/>
              <a:t>=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 </a:t>
            </a:r>
            <a:r>
              <a:rPr lang="en-US" sz="3200"/>
              <a:t>(1+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)</a:t>
            </a:r>
          </a:p>
        </p:txBody>
      </p:sp>
      <p:sp>
        <p:nvSpPr>
          <p:cNvPr id="61444" name="Line 4">
            <a:extLst>
              <a:ext uri="{FF2B5EF4-FFF2-40B4-BE49-F238E27FC236}">
                <a16:creationId xmlns:a16="http://schemas.microsoft.com/office/drawing/2014/main" id="{6833B8A8-CE25-465D-85F8-ECE061D4D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86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F128D659-D5C0-46CE-ADA0-62C5F70AEA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Overview of an</a:t>
            </a:r>
            <a:br>
              <a:rPr lang="en-US" b="1"/>
            </a:br>
            <a:r>
              <a:rPr lang="en-US" b="1"/>
              <a:t>Annuity Due -- PVAD</a:t>
            </a:r>
          </a:p>
        </p:txBody>
      </p:sp>
      <p:sp>
        <p:nvSpPr>
          <p:cNvPr id="61446" name="Line 6">
            <a:extLst>
              <a:ext uri="{FF2B5EF4-FFF2-40B4-BE49-F238E27FC236}">
                <a16:creationId xmlns:a16="http://schemas.microsoft.com/office/drawing/2014/main" id="{F50B00E8-14D7-4490-9796-EAB9319B7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86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EC204B52-8148-4725-B67B-A7844EB38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63642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  R                    R                    R                    R</a:t>
            </a:r>
          </a:p>
        </p:txBody>
      </p:sp>
      <p:sp>
        <p:nvSpPr>
          <p:cNvPr id="61448" name="Line 8">
            <a:extLst>
              <a:ext uri="{FF2B5EF4-FFF2-40B4-BE49-F238E27FC236}">
                <a16:creationId xmlns:a16="http://schemas.microsoft.com/office/drawing/2014/main" id="{47459DD6-8A04-4875-971C-2AFE77A34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426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Line 9">
            <a:extLst>
              <a:ext uri="{FF2B5EF4-FFF2-40B4-BE49-F238E27FC236}">
                <a16:creationId xmlns:a16="http://schemas.microsoft.com/office/drawing/2014/main" id="{A9630974-D465-4113-B65B-3B90BC226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Line 10">
            <a:extLst>
              <a:ext uri="{FF2B5EF4-FFF2-40B4-BE49-F238E27FC236}">
                <a16:creationId xmlns:a16="http://schemas.microsoft.com/office/drawing/2014/main" id="{6EF547C6-067A-41BF-B6B6-3767EAEDC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Line 11">
            <a:extLst>
              <a:ext uri="{FF2B5EF4-FFF2-40B4-BE49-F238E27FC236}">
                <a16:creationId xmlns:a16="http://schemas.microsoft.com/office/drawing/2014/main" id="{92B5DC9D-290F-4B7E-B7B4-ABECA7F06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Line 12">
            <a:extLst>
              <a:ext uri="{FF2B5EF4-FFF2-40B4-BE49-F238E27FC236}">
                <a16:creationId xmlns:a16="http://schemas.microsoft.com/office/drawing/2014/main" id="{FC66B77E-FF2A-43E1-A06A-B02EB92D5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Rectangle 13">
            <a:extLst>
              <a:ext uri="{FF2B5EF4-FFF2-40B4-BE49-F238E27FC236}">
                <a16:creationId xmlns:a16="http://schemas.microsoft.com/office/drawing/2014/main" id="{FD2B8435-FBCF-4DDF-8EA5-2CCECC6C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896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n-1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</a:t>
            </a:r>
            <a:r>
              <a:rPr lang="en-US" sz="24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61454" name="Line 14">
            <a:extLst>
              <a:ext uri="{FF2B5EF4-FFF2-40B4-BE49-F238E27FC236}">
                <a16:creationId xmlns:a16="http://schemas.microsoft.com/office/drawing/2014/main" id="{5C14EBA4-DAC3-40C9-A32F-7F21829D5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352800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Line 15">
            <a:extLst>
              <a:ext uri="{FF2B5EF4-FFF2-40B4-BE49-F238E27FC236}">
                <a16:creationId xmlns:a16="http://schemas.microsoft.com/office/drawing/2014/main" id="{39D0BE1E-6DF3-4D0B-8D7C-4992AEC60B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37338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Line 16">
            <a:extLst>
              <a:ext uri="{FF2B5EF4-FFF2-40B4-BE49-F238E27FC236}">
                <a16:creationId xmlns:a16="http://schemas.microsoft.com/office/drawing/2014/main" id="{D7B90B6A-96FE-4D49-99A4-EA7C162A6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2672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Line 17">
            <a:extLst>
              <a:ext uri="{FF2B5EF4-FFF2-40B4-BE49-F238E27FC236}">
                <a16:creationId xmlns:a16="http://schemas.microsoft.com/office/drawing/2014/main" id="{B03952E3-BA9F-4D70-B139-975E36F0F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429000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Line 18">
            <a:extLst>
              <a:ext uri="{FF2B5EF4-FFF2-40B4-BE49-F238E27FC236}">
                <a16:creationId xmlns:a16="http://schemas.microsoft.com/office/drawing/2014/main" id="{F42CC008-9287-4FC0-BDBB-8CB799C23A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4495800"/>
            <a:ext cx="990600" cy="0"/>
          </a:xfrm>
          <a:prstGeom prst="line">
            <a:avLst/>
          </a:prstGeom>
          <a:noFill/>
          <a:ln w="50800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Rectangle 19">
            <a:extLst>
              <a:ext uri="{FF2B5EF4-FFF2-40B4-BE49-F238E27FC236}">
                <a16:creationId xmlns:a16="http://schemas.microsoft.com/office/drawing/2014/main" id="{8D7DBF2C-D0E4-4ED0-B379-6A373AFDB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95800"/>
            <a:ext cx="13160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PVAD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61460" name="Rectangle 20">
            <a:extLst>
              <a:ext uri="{FF2B5EF4-FFF2-40B4-BE49-F238E27FC236}">
                <a16:creationId xmlns:a16="http://schemas.microsoft.com/office/drawing/2014/main" id="{8C3EA0F9-FC7B-4D1B-807C-C5C53DE24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113" y="4100513"/>
            <a:ext cx="18415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R</a:t>
            </a:r>
            <a:r>
              <a:rPr lang="en-US" altLang="en-US" sz="2400" b="0">
                <a:solidFill>
                  <a:schemeClr val="hlink"/>
                </a:solidFill>
              </a:rPr>
              <a:t>:  Periodic 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hlink"/>
                </a:solidFill>
              </a:rPr>
              <a:t> Cash Flow</a:t>
            </a:r>
          </a:p>
        </p:txBody>
      </p:sp>
      <p:sp>
        <p:nvSpPr>
          <p:cNvPr id="61461" name="Rectangle 22">
            <a:extLst>
              <a:ext uri="{FF2B5EF4-FFF2-40B4-BE49-F238E27FC236}">
                <a16:creationId xmlns:a16="http://schemas.microsoft.com/office/drawing/2014/main" id="{B61AE383-E689-441D-9185-FD6B43648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i%</a:t>
            </a:r>
          </a:p>
        </p:txBody>
      </p:sp>
      <p:sp>
        <p:nvSpPr>
          <p:cNvPr id="61462" name="Line 23">
            <a:extLst>
              <a:ext uri="{FF2B5EF4-FFF2-40B4-BE49-F238E27FC236}">
                <a16:creationId xmlns:a16="http://schemas.microsoft.com/office/drawing/2014/main" id="{9A51CC95-0973-4424-B700-B7BDCE90C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3" name="Arc 24">
            <a:extLst>
              <a:ext uri="{FF2B5EF4-FFF2-40B4-BE49-F238E27FC236}">
                <a16:creationId xmlns:a16="http://schemas.microsoft.com/office/drawing/2014/main" id="{18FDF745-CDDE-40C8-96AB-7EF75BDE4D36}"/>
              </a:ext>
            </a:extLst>
          </p:cNvPr>
          <p:cNvSpPr>
            <a:spLocks/>
          </p:cNvSpPr>
          <p:nvPr/>
        </p:nvSpPr>
        <p:spPr bwMode="auto">
          <a:xfrm>
            <a:off x="6856413" y="3276600"/>
            <a:ext cx="1068387" cy="838200"/>
          </a:xfrm>
          <a:custGeom>
            <a:avLst/>
            <a:gdLst>
              <a:gd name="T0" fmla="*/ 0 w 21632"/>
              <a:gd name="T1" fmla="*/ 0 h 21600"/>
              <a:gd name="T2" fmla="*/ 52766771 w 21632"/>
              <a:gd name="T3" fmla="*/ 32526817 h 21600"/>
              <a:gd name="T4" fmla="*/ 78035 w 21632"/>
              <a:gd name="T5" fmla="*/ 32526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32" h="21600" fill="none" extrusionOk="0">
                <a:moveTo>
                  <a:pt x="0" y="0"/>
                </a:moveTo>
                <a:cubicBezTo>
                  <a:pt x="10" y="0"/>
                  <a:pt x="21" y="-1"/>
                  <a:pt x="32" y="0"/>
                </a:cubicBezTo>
                <a:cubicBezTo>
                  <a:pt x="11961" y="0"/>
                  <a:pt x="21632" y="9670"/>
                  <a:pt x="21632" y="21600"/>
                </a:cubicBezTo>
              </a:path>
              <a:path w="21632" h="21600" stroke="0" extrusionOk="0">
                <a:moveTo>
                  <a:pt x="0" y="0"/>
                </a:moveTo>
                <a:cubicBezTo>
                  <a:pt x="10" y="0"/>
                  <a:pt x="21" y="-1"/>
                  <a:pt x="32" y="0"/>
                </a:cubicBezTo>
                <a:cubicBezTo>
                  <a:pt x="11961" y="0"/>
                  <a:pt x="21632" y="9670"/>
                  <a:pt x="21632" y="21600"/>
                </a:cubicBezTo>
                <a:lnTo>
                  <a:pt x="32" y="21600"/>
                </a:ln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4" name="Line 25">
            <a:extLst>
              <a:ext uri="{FF2B5EF4-FFF2-40B4-BE49-F238E27FC236}">
                <a16:creationId xmlns:a16="http://schemas.microsoft.com/office/drawing/2014/main" id="{D1F5368E-4CB4-4BD8-A768-58F6C0630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8194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5" name="Rectangle 26">
            <a:extLst>
              <a:ext uri="{FF2B5EF4-FFF2-40B4-BE49-F238E27FC236}">
                <a16:creationId xmlns:a16="http://schemas.microsoft.com/office/drawing/2014/main" id="{30CD194A-41CC-4AEE-B3C5-8105EC58B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400300"/>
            <a:ext cx="1069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.  .  .</a:t>
            </a:r>
          </a:p>
        </p:txBody>
      </p:sp>
      <p:sp>
        <p:nvSpPr>
          <p:cNvPr id="61466" name="Line 27">
            <a:extLst>
              <a:ext uri="{FF2B5EF4-FFF2-40B4-BE49-F238E27FC236}">
                <a16:creationId xmlns:a16="http://schemas.microsoft.com/office/drawing/2014/main" id="{A7564A83-953D-4C5B-B4F5-D285239EC2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2672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7" name="Line 28">
            <a:extLst>
              <a:ext uri="{FF2B5EF4-FFF2-40B4-BE49-F238E27FC236}">
                <a16:creationId xmlns:a16="http://schemas.microsoft.com/office/drawing/2014/main" id="{90048484-BEEF-4D99-8E07-3924DA2E57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3962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8" name="Line 29">
            <a:extLst>
              <a:ext uri="{FF2B5EF4-FFF2-40B4-BE49-F238E27FC236}">
                <a16:creationId xmlns:a16="http://schemas.microsoft.com/office/drawing/2014/main" id="{7B1E0865-4F92-4AB5-8424-A2A8985961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9624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9" name="Line 30">
            <a:extLst>
              <a:ext uri="{FF2B5EF4-FFF2-40B4-BE49-F238E27FC236}">
                <a16:creationId xmlns:a16="http://schemas.microsoft.com/office/drawing/2014/main" id="{FCC8E2ED-D83A-41F9-B443-ECB6BB24B6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52800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0" name="Line 31">
            <a:extLst>
              <a:ext uri="{FF2B5EF4-FFF2-40B4-BE49-F238E27FC236}">
                <a16:creationId xmlns:a16="http://schemas.microsoft.com/office/drawing/2014/main" id="{CDADA623-62A3-4601-973C-7F4BFD0CD3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267200"/>
            <a:ext cx="1905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1" name="Rectangle 32">
            <a:extLst>
              <a:ext uri="{FF2B5EF4-FFF2-40B4-BE49-F238E27FC236}">
                <a16:creationId xmlns:a16="http://schemas.microsoft.com/office/drawing/2014/main" id="{73714D08-8A65-49EF-97C4-38448E8DC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752600"/>
            <a:ext cx="5919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beginning of the period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>
            <a:extLst>
              <a:ext uri="{FF2B5EF4-FFF2-40B4-BE49-F238E27FC236}">
                <a16:creationId xmlns:a16="http://schemas.microsoft.com/office/drawing/2014/main" id="{F488A52E-9B16-4D45-ADBC-11810DE5B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5187950"/>
            <a:ext cx="8216900" cy="1130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C7F7FF1-6955-4275-AA8C-64D4B103389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5257800"/>
            <a:ext cx="8001000" cy="106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PVAD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2800"/>
              <a:t> = </a:t>
            </a:r>
            <a:r>
              <a:rPr lang="en-US" sz="2800">
                <a:solidFill>
                  <a:schemeClr val="hlink"/>
                </a:solidFill>
              </a:rPr>
              <a:t>$1,000</a:t>
            </a:r>
            <a:r>
              <a:rPr lang="en-US" sz="2800"/>
              <a:t>/(1</a:t>
            </a:r>
            <a:r>
              <a:rPr lang="en-US" sz="2800">
                <a:solidFill>
                  <a:srgbClr val="C277FF"/>
                </a:solidFill>
              </a:rPr>
              <a:t>.07</a:t>
            </a:r>
            <a:r>
              <a:rPr lang="en-US" sz="2800"/>
              <a:t>)</a:t>
            </a:r>
            <a:r>
              <a:rPr lang="en-US" sz="2800" baseline="30000">
                <a:solidFill>
                  <a:schemeClr val="tx2"/>
                </a:solidFill>
              </a:rPr>
              <a:t>0 </a:t>
            </a:r>
            <a:r>
              <a:rPr lang="en-US" sz="2800"/>
              <a:t>+ </a:t>
            </a:r>
            <a:r>
              <a:rPr lang="en-US" sz="2800">
                <a:solidFill>
                  <a:schemeClr val="hlink"/>
                </a:solidFill>
              </a:rPr>
              <a:t>$1,000</a:t>
            </a:r>
            <a:r>
              <a:rPr lang="en-US" sz="2800"/>
              <a:t>/(1</a:t>
            </a:r>
            <a:r>
              <a:rPr lang="en-US" sz="2800">
                <a:solidFill>
                  <a:srgbClr val="C277FF"/>
                </a:solidFill>
              </a:rPr>
              <a:t>.07</a:t>
            </a:r>
            <a:r>
              <a:rPr lang="en-US" sz="2800"/>
              <a:t>)</a:t>
            </a:r>
            <a:r>
              <a:rPr lang="en-US" sz="2800" baseline="30000">
                <a:solidFill>
                  <a:schemeClr val="tx2"/>
                </a:solidFill>
              </a:rPr>
              <a:t>1 </a:t>
            </a:r>
            <a:r>
              <a:rPr lang="en-US" sz="2800"/>
              <a:t>+ 			</a:t>
            </a:r>
            <a:r>
              <a:rPr lang="en-US" sz="2800">
                <a:solidFill>
                  <a:schemeClr val="hlink"/>
                </a:solidFill>
              </a:rPr>
              <a:t>$1,000</a:t>
            </a:r>
            <a:r>
              <a:rPr lang="en-US" sz="2800"/>
              <a:t>/(1</a:t>
            </a:r>
            <a:r>
              <a:rPr lang="en-US" sz="2800">
                <a:solidFill>
                  <a:srgbClr val="C277FF"/>
                </a:solidFill>
              </a:rPr>
              <a:t>.07</a:t>
            </a:r>
            <a:r>
              <a:rPr lang="en-US" sz="2800"/>
              <a:t>)</a:t>
            </a:r>
            <a:r>
              <a:rPr lang="en-US" sz="2800" baseline="30000">
                <a:solidFill>
                  <a:schemeClr val="tx2"/>
                </a:solidFill>
              </a:rPr>
              <a:t>2  </a:t>
            </a:r>
            <a:r>
              <a:rPr lang="en-US" sz="2800"/>
              <a:t>= 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$2,808.02</a:t>
            </a:r>
          </a:p>
        </p:txBody>
      </p:sp>
      <p:sp>
        <p:nvSpPr>
          <p:cNvPr id="62468" name="Line 4">
            <a:extLst>
              <a:ext uri="{FF2B5EF4-FFF2-40B4-BE49-F238E27FC236}">
                <a16:creationId xmlns:a16="http://schemas.microsoft.com/office/drawing/2014/main" id="{60C78D5D-93DC-45A5-947B-B068A5DAD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86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5ABF0C97-510D-4638-B924-6FF334AA8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 of an</a:t>
            </a:r>
            <a:br>
              <a:rPr lang="en-US" b="1"/>
            </a:br>
            <a:r>
              <a:rPr lang="en-US" b="1"/>
              <a:t>Annuity Due -- PVAD</a:t>
            </a:r>
          </a:p>
        </p:txBody>
      </p:sp>
      <p:sp>
        <p:nvSpPr>
          <p:cNvPr id="62470" name="Line 6">
            <a:extLst>
              <a:ext uri="{FF2B5EF4-FFF2-40B4-BE49-F238E27FC236}">
                <a16:creationId xmlns:a16="http://schemas.microsoft.com/office/drawing/2014/main" id="{E5862B96-0E77-4BDF-B49C-EE22D2149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86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F4521A20-E1F9-4F9B-AFA1-2C75FCA97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0"/>
            <a:ext cx="5635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$1,000.00</a:t>
            </a:r>
            <a:r>
              <a:rPr lang="en-US" altLang="en-US" sz="2400">
                <a:solidFill>
                  <a:schemeClr val="hlink"/>
                </a:solidFill>
              </a:rPr>
              <a:t>       $1,000           $1,000</a:t>
            </a:r>
          </a:p>
        </p:txBody>
      </p:sp>
      <p:sp>
        <p:nvSpPr>
          <p:cNvPr id="62472" name="Line 8">
            <a:extLst>
              <a:ext uri="{FF2B5EF4-FFF2-40B4-BE49-F238E27FC236}">
                <a16:creationId xmlns:a16="http://schemas.microsoft.com/office/drawing/2014/main" id="{832D6915-C987-4264-9E9A-66E652C07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54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Line 9">
            <a:extLst>
              <a:ext uri="{FF2B5EF4-FFF2-40B4-BE49-F238E27FC236}">
                <a16:creationId xmlns:a16="http://schemas.microsoft.com/office/drawing/2014/main" id="{0F4E191B-3300-4A74-965C-58F542831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Line 10">
            <a:extLst>
              <a:ext uri="{FF2B5EF4-FFF2-40B4-BE49-F238E27FC236}">
                <a16:creationId xmlns:a16="http://schemas.microsoft.com/office/drawing/2014/main" id="{F5605391-87CA-4044-A72B-66D7B8FD3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Line 11">
            <a:extLst>
              <a:ext uri="{FF2B5EF4-FFF2-40B4-BE49-F238E27FC236}">
                <a16:creationId xmlns:a16="http://schemas.microsoft.com/office/drawing/2014/main" id="{0D0742ED-66C0-4AB4-952A-31B6C2112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Line 12">
            <a:extLst>
              <a:ext uri="{FF2B5EF4-FFF2-40B4-BE49-F238E27FC236}">
                <a16:creationId xmlns:a16="http://schemas.microsoft.com/office/drawing/2014/main" id="{3DA1E512-C41D-4FA4-BF90-AAD9EDBB9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12802EE5-D007-45CD-866E-C100BE6B1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52638"/>
            <a:ext cx="7845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</a:rPr>
              <a:t>0                     1                    2                   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</a:t>
            </a:r>
            <a:r>
              <a:rPr lang="en-US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62478" name="Line 14">
            <a:extLst>
              <a:ext uri="{FF2B5EF4-FFF2-40B4-BE49-F238E27FC236}">
                <a16:creationId xmlns:a16="http://schemas.microsoft.com/office/drawing/2014/main" id="{25D72191-8582-45E4-8252-3AE886F56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9" name="Line 15">
            <a:extLst>
              <a:ext uri="{FF2B5EF4-FFF2-40B4-BE49-F238E27FC236}">
                <a16:creationId xmlns:a16="http://schemas.microsoft.com/office/drawing/2014/main" id="{5B02BFBA-6F8D-4ED9-B4CA-498BE94AC7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114800"/>
            <a:ext cx="1828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0" name="Line 17">
            <a:extLst>
              <a:ext uri="{FF2B5EF4-FFF2-40B4-BE49-F238E27FC236}">
                <a16:creationId xmlns:a16="http://schemas.microsoft.com/office/drawing/2014/main" id="{805408BA-C0D6-4318-8F1E-BCB26162C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429000"/>
            <a:ext cx="0" cy="3048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Line 18">
            <a:extLst>
              <a:ext uri="{FF2B5EF4-FFF2-40B4-BE49-F238E27FC236}">
                <a16:creationId xmlns:a16="http://schemas.microsoft.com/office/drawing/2014/main" id="{453E6B24-7D0E-4143-ADF1-DE547ADD4A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419600"/>
            <a:ext cx="1343025" cy="0"/>
          </a:xfrm>
          <a:prstGeom prst="line">
            <a:avLst/>
          </a:prstGeom>
          <a:noFill/>
          <a:ln w="50800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Rectangle 19">
            <a:extLst>
              <a:ext uri="{FF2B5EF4-FFF2-40B4-BE49-F238E27FC236}">
                <a16:creationId xmlns:a16="http://schemas.microsoft.com/office/drawing/2014/main" id="{CDD18DE7-AE49-4F98-8223-1C4E5C654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95800"/>
            <a:ext cx="2855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$2,808.02 </a:t>
            </a:r>
            <a:r>
              <a:rPr lang="en-US" sz="2400">
                <a:solidFill>
                  <a:srgbClr val="000000"/>
                </a:solidFill>
              </a:rPr>
              <a:t>=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PVAD</a:t>
            </a:r>
            <a:r>
              <a:rPr lang="en-US" sz="2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62483" name="Rectangle 21">
            <a:extLst>
              <a:ext uri="{FF2B5EF4-FFF2-40B4-BE49-F238E27FC236}">
                <a16:creationId xmlns:a16="http://schemas.microsoft.com/office/drawing/2014/main" id="{C7C15C3E-5841-40E4-A4BD-E01C38E01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424113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277FF"/>
                </a:solidFill>
              </a:rPr>
              <a:t>7%</a:t>
            </a:r>
          </a:p>
        </p:txBody>
      </p:sp>
      <p:sp>
        <p:nvSpPr>
          <p:cNvPr id="62484" name="Line 22">
            <a:extLst>
              <a:ext uri="{FF2B5EF4-FFF2-40B4-BE49-F238E27FC236}">
                <a16:creationId xmlns:a16="http://schemas.microsoft.com/office/drawing/2014/main" id="{506E1D09-741D-4667-9999-37EA852BE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5" name="Rectangle 23">
            <a:extLst>
              <a:ext uri="{FF2B5EF4-FFF2-40B4-BE49-F238E27FC236}">
                <a16:creationId xmlns:a16="http://schemas.microsoft.com/office/drawing/2014/main" id="{B5DD1B31-3A2F-48DE-832B-4BCA75AD4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1536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$   934.58</a:t>
            </a:r>
          </a:p>
        </p:txBody>
      </p:sp>
      <p:sp>
        <p:nvSpPr>
          <p:cNvPr id="62486" name="Line 24">
            <a:extLst>
              <a:ext uri="{FF2B5EF4-FFF2-40B4-BE49-F238E27FC236}">
                <a16:creationId xmlns:a16="http://schemas.microsoft.com/office/drawing/2014/main" id="{B4987148-9031-4C6F-B13A-37C1B6164A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11430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7" name="Rectangle 25">
            <a:extLst>
              <a:ext uri="{FF2B5EF4-FFF2-40B4-BE49-F238E27FC236}">
                <a16:creationId xmlns:a16="http://schemas.microsoft.com/office/drawing/2014/main" id="{C6888FF4-7831-4F39-BBD6-3649B9AA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6200"/>
            <a:ext cx="1536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$   873.44</a:t>
            </a:r>
          </a:p>
        </p:txBody>
      </p:sp>
      <p:sp>
        <p:nvSpPr>
          <p:cNvPr id="62488" name="Line 26">
            <a:extLst>
              <a:ext uri="{FF2B5EF4-FFF2-40B4-BE49-F238E27FC236}">
                <a16:creationId xmlns:a16="http://schemas.microsoft.com/office/drawing/2014/main" id="{A6A0D615-6FCF-4CDF-9C74-188A46D92C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114800"/>
            <a:ext cx="10668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9" name="Rectangle 27">
            <a:extLst>
              <a:ext uri="{FF2B5EF4-FFF2-40B4-BE49-F238E27FC236}">
                <a16:creationId xmlns:a16="http://schemas.microsoft.com/office/drawing/2014/main" id="{AEF4AE1B-01C3-49FD-B0C6-9DCF53ED1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752600"/>
            <a:ext cx="59197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/>
              <a:t>Cash flows occur at the beginning of the period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3C17D46-CA00-4DE1-B572-0E5F7814A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8229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PVAD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R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PVIFA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i%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)(1+</a:t>
            </a:r>
            <a:r>
              <a:rPr lang="en-US" sz="3400">
                <a:solidFill>
                  <a:srgbClr val="C277FF"/>
                </a:solidFill>
                <a:latin typeface="Arial" panose="020B0604020202020204" pitchFamily="34" charset="0"/>
              </a:rPr>
              <a:t>i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	</a:t>
            </a:r>
          </a:p>
          <a:p>
            <a:pPr>
              <a:defRPr/>
            </a:pP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PVAD</a:t>
            </a:r>
            <a:r>
              <a:rPr lang="en-US" sz="34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PVIFA</a:t>
            </a:r>
            <a:r>
              <a:rPr lang="en-US" sz="3400" baseline="-25000">
                <a:solidFill>
                  <a:srgbClr val="C277FF"/>
                </a:solidFill>
                <a:latin typeface="Arial" panose="020B0604020202020204" pitchFamily="34" charset="0"/>
              </a:rPr>
              <a:t>7%</a:t>
            </a:r>
            <a:r>
              <a:rPr lang="en-US" sz="3400" baseline="-250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3400" baseline="-25000">
                <a:solidFill>
                  <a:schemeClr val="tx2"/>
                </a:solidFill>
                <a:latin typeface="Arial" panose="020B0604020202020204" pitchFamily="34" charset="0"/>
              </a:rPr>
              <a:t>3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)(1</a:t>
            </a:r>
            <a:r>
              <a:rPr lang="en-US" sz="3400">
                <a:solidFill>
                  <a:srgbClr val="C277FF"/>
                </a:solidFill>
                <a:latin typeface="Arial" panose="020B0604020202020204" pitchFamily="34" charset="0"/>
              </a:rPr>
              <a:t>.07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 			= </a:t>
            </a:r>
            <a:r>
              <a:rPr lang="en-US" sz="3400">
                <a:solidFill>
                  <a:srgbClr val="42B200"/>
                </a:solidFill>
                <a:latin typeface="Arial" panose="020B0604020202020204" pitchFamily="34" charset="0"/>
              </a:rPr>
              <a:t>$1,000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3400">
                <a:solidFill>
                  <a:schemeClr val="hlink"/>
                </a:solidFill>
                <a:latin typeface="Arial" panose="020B0604020202020204" pitchFamily="34" charset="0"/>
              </a:rPr>
              <a:t>2.624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)(1</a:t>
            </a:r>
            <a:r>
              <a:rPr lang="en-US" sz="3400">
                <a:solidFill>
                  <a:srgbClr val="C277FF"/>
                </a:solidFill>
                <a:latin typeface="Arial" panose="020B0604020202020204" pitchFamily="34" charset="0"/>
              </a:rPr>
              <a:t>.07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$2,808</a:t>
            </a:r>
          </a:p>
        </p:txBody>
      </p:sp>
      <p:sp>
        <p:nvSpPr>
          <p:cNvPr id="63491" name="Line 3">
            <a:extLst>
              <a:ext uri="{FF2B5EF4-FFF2-40B4-BE49-F238E27FC236}">
                <a16:creationId xmlns:a16="http://schemas.microsoft.com/office/drawing/2014/main" id="{1C9C179A-295E-4D84-9C0B-B5C967F21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12FB43BB-2D72-4E9F-8863-4E1CBFEA5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Valuation Using Table IV</a:t>
            </a:r>
          </a:p>
        </p:txBody>
      </p:sp>
      <p:sp>
        <p:nvSpPr>
          <p:cNvPr id="63493" name="Line 5">
            <a:extLst>
              <a:ext uri="{FF2B5EF4-FFF2-40B4-BE49-F238E27FC236}">
                <a16:creationId xmlns:a16="http://schemas.microsoft.com/office/drawing/2014/main" id="{4469B576-EC8D-411B-A777-6F29D213D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3494" name="Object 6">
            <a:hlinkClick r:id="" action="ppaction://ole?verb=0"/>
            <a:extLst>
              <a:ext uri="{FF2B5EF4-FFF2-40B4-BE49-F238E27FC236}">
                <a16:creationId xmlns:a16="http://schemas.microsoft.com/office/drawing/2014/main" id="{8CACAC25-C029-42B1-AB2D-9E43255D364B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066800" y="3446463"/>
          <a:ext cx="7507288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Document" r:id="rId3" imgW="8101584" imgH="3355848" progId="Word.Document.6">
                  <p:embed/>
                </p:oleObj>
              </mc:Choice>
              <mc:Fallback>
                <p:oleObj name="Document" r:id="rId3" imgW="8101584" imgH="3355848" progId="Word.Document.6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46463"/>
                        <a:ext cx="7507288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5" name="Line 7">
            <a:extLst>
              <a:ext uri="{FF2B5EF4-FFF2-40B4-BE49-F238E27FC236}">
                <a16:creationId xmlns:a16="http://schemas.microsoft.com/office/drawing/2014/main" id="{CBF83193-52E0-4F05-BB45-14B247757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7086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Line 8">
            <a:extLst>
              <a:ext uri="{FF2B5EF4-FFF2-40B4-BE49-F238E27FC236}">
                <a16:creationId xmlns:a16="http://schemas.microsoft.com/office/drawing/2014/main" id="{FF4B32F3-0D03-4929-BD17-66F9C2834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3124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Line 9">
            <a:extLst>
              <a:ext uri="{FF2B5EF4-FFF2-40B4-BE49-F238E27FC236}">
                <a16:creationId xmlns:a16="http://schemas.microsoft.com/office/drawing/2014/main" id="{E8ECEC7B-91A1-4EC9-AD48-A45E52E29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495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Line 10">
            <a:extLst>
              <a:ext uri="{FF2B5EF4-FFF2-40B4-BE49-F238E27FC236}">
                <a16:creationId xmlns:a16="http://schemas.microsoft.com/office/drawing/2014/main" id="{21C6E715-7138-4312-A6D8-FC3A37CB0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019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Line 11">
            <a:extLst>
              <a:ext uri="{FF2B5EF4-FFF2-40B4-BE49-F238E27FC236}">
                <a16:creationId xmlns:a16="http://schemas.microsoft.com/office/drawing/2014/main" id="{A1688B43-006F-45DB-979B-976F1FDC7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4100" y="55118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0" name="Line 12">
            <a:extLst>
              <a:ext uri="{FF2B5EF4-FFF2-40B4-BE49-F238E27FC236}">
                <a16:creationId xmlns:a16="http://schemas.microsoft.com/office/drawing/2014/main" id="{A18BD4A2-185E-418E-AD78-F33621C3C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965700"/>
            <a:ext cx="708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1" name="Line 13">
            <a:extLst>
              <a:ext uri="{FF2B5EF4-FFF2-40B4-BE49-F238E27FC236}">
                <a16:creationId xmlns:a16="http://schemas.microsoft.com/office/drawing/2014/main" id="{FC37047A-F3F5-4A08-9DCF-7F6E50369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Line 14">
            <a:extLst>
              <a:ext uri="{FF2B5EF4-FFF2-40B4-BE49-F238E27FC236}">
                <a16:creationId xmlns:a16="http://schemas.microsoft.com/office/drawing/2014/main" id="{82D5614E-1110-474D-910C-3A9CF9576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4290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BE8925C-3765-4320-960E-ADA93B5B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63000" cy="4495800"/>
          </a:xfrm>
          <a:noFill/>
        </p:spPr>
        <p:txBody>
          <a:bodyPr/>
          <a:lstStyle/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1.  Read problem thoroughly</a:t>
            </a:r>
          </a:p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2.  Determine if it is a PV or FV problem</a:t>
            </a:r>
          </a:p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3.  Create a time line</a:t>
            </a:r>
          </a:p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4.  Put cash flows and arrows on time line</a:t>
            </a:r>
          </a:p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5.  Determine if solution involves a single 	       	CF, annuity stream(s), or mixed flow</a:t>
            </a:r>
          </a:p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6.  Solve the problem</a:t>
            </a:r>
          </a:p>
          <a:p>
            <a:pPr marL="685800" indent="-6858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7.  Check with financial calculator (optional)</a:t>
            </a:r>
          </a:p>
        </p:txBody>
      </p:sp>
      <p:sp>
        <p:nvSpPr>
          <p:cNvPr id="65539" name="Line 3">
            <a:extLst>
              <a:ext uri="{FF2B5EF4-FFF2-40B4-BE49-F238E27FC236}">
                <a16:creationId xmlns:a16="http://schemas.microsoft.com/office/drawing/2014/main" id="{C50009D6-277C-4095-8E4E-45668C61A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172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D0452EDD-CA7F-40AA-9079-2DBA25E9B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629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900" b="1"/>
              <a:t>Steps to Solve Time Value of Money Problems</a:t>
            </a:r>
          </a:p>
        </p:txBody>
      </p:sp>
      <p:sp>
        <p:nvSpPr>
          <p:cNvPr id="65541" name="Line 5">
            <a:extLst>
              <a:ext uri="{FF2B5EF4-FFF2-40B4-BE49-F238E27FC236}">
                <a16:creationId xmlns:a16="http://schemas.microsoft.com/office/drawing/2014/main" id="{945EFA66-96BF-40FC-8685-8916962CA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172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69FF8D1-59F6-49D6-BCBE-9E1E02A4C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1981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	</a:t>
            </a:r>
            <a:r>
              <a:rPr lang="en-US" sz="3200"/>
              <a:t>Julie Miller will receive the set of </a:t>
            </a:r>
            <a:r>
              <a:rPr lang="en-US" sz="3200">
                <a:solidFill>
                  <a:srgbClr val="A75151"/>
                </a:solidFill>
              </a:rPr>
              <a:t>cash flows </a:t>
            </a:r>
            <a:r>
              <a:rPr lang="en-US" sz="3200"/>
              <a:t>below.  What is the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 Value </a:t>
            </a:r>
            <a:r>
              <a:rPr lang="en-US" sz="3200"/>
              <a:t>at a discount rate of </a:t>
            </a:r>
            <a:r>
              <a:rPr lang="en-US" sz="3200">
                <a:solidFill>
                  <a:srgbClr val="C277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10%</a:t>
            </a:r>
            <a:r>
              <a:rPr lang="en-US" sz="3200"/>
              <a:t>?</a:t>
            </a:r>
          </a:p>
        </p:txBody>
      </p:sp>
      <p:sp>
        <p:nvSpPr>
          <p:cNvPr id="66563" name="Line 3">
            <a:extLst>
              <a:ext uri="{FF2B5EF4-FFF2-40B4-BE49-F238E27FC236}">
                <a16:creationId xmlns:a16="http://schemas.microsoft.com/office/drawing/2014/main" id="{8DE16195-C253-4A90-85B5-C05D65CBE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E8CAD1DF-5860-44E2-90D2-64FE093AD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Mixed Flows Example</a:t>
            </a:r>
          </a:p>
        </p:txBody>
      </p:sp>
      <p:sp>
        <p:nvSpPr>
          <p:cNvPr id="66565" name="Line 5">
            <a:extLst>
              <a:ext uri="{FF2B5EF4-FFF2-40B4-BE49-F238E27FC236}">
                <a16:creationId xmlns:a16="http://schemas.microsoft.com/office/drawing/2014/main" id="{81D0D14B-5D87-4A6F-B789-46D5C816B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Line 6">
            <a:extLst>
              <a:ext uri="{FF2B5EF4-FFF2-40B4-BE49-F238E27FC236}">
                <a16:creationId xmlns:a16="http://schemas.microsoft.com/office/drawing/2014/main" id="{2372E317-814E-4892-BE39-24DAFDA5D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6482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7" name="Line 7">
            <a:extLst>
              <a:ext uri="{FF2B5EF4-FFF2-40B4-BE49-F238E27FC236}">
                <a16:creationId xmlns:a16="http://schemas.microsoft.com/office/drawing/2014/main" id="{C6C0C6E8-ED87-4B00-8508-0DA594D71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8" name="Line 8">
            <a:extLst>
              <a:ext uri="{FF2B5EF4-FFF2-40B4-BE49-F238E27FC236}">
                <a16:creationId xmlns:a16="http://schemas.microsoft.com/office/drawing/2014/main" id="{DCDCA04C-B683-40BC-A412-02DF0ECE8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54D4A529-A976-4B39-9F51-DEF96FF8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3657600"/>
            <a:ext cx="6883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</a:t>
            </a:r>
            <a:r>
              <a:rPr lang="en-US" b="0">
                <a:solidFill>
                  <a:srgbClr val="000000"/>
                </a:solidFill>
              </a:rPr>
              <a:t>0        1        2        3        4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A5F099EC-F22C-449A-9C46-76FA7E34A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9313" y="4772025"/>
            <a:ext cx="63373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$600    $600   $400   $400  $100</a:t>
            </a:r>
          </a:p>
        </p:txBody>
      </p:sp>
      <p:sp>
        <p:nvSpPr>
          <p:cNvPr id="66571" name="Line 11">
            <a:extLst>
              <a:ext uri="{FF2B5EF4-FFF2-40B4-BE49-F238E27FC236}">
                <a16:creationId xmlns:a16="http://schemas.microsoft.com/office/drawing/2014/main" id="{742D8C9A-68CB-43C3-84BF-43AAE0FDC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2" name="Line 12">
            <a:extLst>
              <a:ext uri="{FF2B5EF4-FFF2-40B4-BE49-F238E27FC236}">
                <a16:creationId xmlns:a16="http://schemas.microsoft.com/office/drawing/2014/main" id="{80A19493-3150-4EE0-B0FC-B348F9E4F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762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5" name="Rectangle 13">
            <a:extLst>
              <a:ext uri="{FF2B5EF4-FFF2-40B4-BE49-F238E27FC236}">
                <a16:creationId xmlns:a16="http://schemas.microsoft.com/office/drawing/2014/main" id="{15353792-DC20-4063-A80B-08078DEE1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5457825"/>
            <a:ext cx="8715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49166" name="Rectangle 14">
            <a:extLst>
              <a:ext uri="{FF2B5EF4-FFF2-40B4-BE49-F238E27FC236}">
                <a16:creationId xmlns:a16="http://schemas.microsoft.com/office/drawing/2014/main" id="{8583B53B-0E8B-41D9-85F9-D3B8053CC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162425"/>
            <a:ext cx="9937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C277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10%</a:t>
            </a:r>
          </a:p>
        </p:txBody>
      </p:sp>
      <p:sp>
        <p:nvSpPr>
          <p:cNvPr id="66575" name="Line 15">
            <a:extLst>
              <a:ext uri="{FF2B5EF4-FFF2-40B4-BE49-F238E27FC236}">
                <a16:creationId xmlns:a16="http://schemas.microsoft.com/office/drawing/2014/main" id="{4BA144EF-99A6-466A-94ED-088836026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6" name="Line 16">
            <a:extLst>
              <a:ext uri="{FF2B5EF4-FFF2-40B4-BE49-F238E27FC236}">
                <a16:creationId xmlns:a16="http://schemas.microsoft.com/office/drawing/2014/main" id="{BD7420D4-090D-4A05-992B-04FA5A196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7" name="Line 17">
            <a:extLst>
              <a:ext uri="{FF2B5EF4-FFF2-40B4-BE49-F238E27FC236}">
                <a16:creationId xmlns:a16="http://schemas.microsoft.com/office/drawing/2014/main" id="{D27B12BF-3F88-49B4-8B47-0C61FD4BF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8" name="Line 18">
            <a:extLst>
              <a:ext uri="{FF2B5EF4-FFF2-40B4-BE49-F238E27FC236}">
                <a16:creationId xmlns:a16="http://schemas.microsoft.com/office/drawing/2014/main" id="{543EAAD2-250B-4A0A-A8AD-B1E7C1CFF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267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9" name="Line 19">
            <a:extLst>
              <a:ext uri="{FF2B5EF4-FFF2-40B4-BE49-F238E27FC236}">
                <a16:creationId xmlns:a16="http://schemas.microsoft.com/office/drawing/2014/main" id="{307C5CFA-4F75-44A4-9C2C-B8DB619A8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0" name="Line 20">
            <a:extLst>
              <a:ext uri="{FF2B5EF4-FFF2-40B4-BE49-F238E27FC236}">
                <a16:creationId xmlns:a16="http://schemas.microsoft.com/office/drawing/2014/main" id="{8F8D703A-C082-4ECA-A1B0-32F64E10D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1" name="Line 21">
            <a:extLst>
              <a:ext uri="{FF2B5EF4-FFF2-40B4-BE49-F238E27FC236}">
                <a16:creationId xmlns:a16="http://schemas.microsoft.com/office/drawing/2014/main" id="{B96714F3-7E31-4C7F-83AF-13A808702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2" name="Line 22">
            <a:extLst>
              <a:ext uri="{FF2B5EF4-FFF2-40B4-BE49-F238E27FC236}">
                <a16:creationId xmlns:a16="http://schemas.microsoft.com/office/drawing/2014/main" id="{ED66D2D6-9FE3-40CC-92CA-B8387C57C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486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3" name="Line 23">
            <a:extLst>
              <a:ext uri="{FF2B5EF4-FFF2-40B4-BE49-F238E27FC236}">
                <a16:creationId xmlns:a16="http://schemas.microsoft.com/office/drawing/2014/main" id="{019E1EEB-276D-498F-8480-B9BEF7106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86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4" name="Line 24">
            <a:extLst>
              <a:ext uri="{FF2B5EF4-FFF2-40B4-BE49-F238E27FC236}">
                <a16:creationId xmlns:a16="http://schemas.microsoft.com/office/drawing/2014/main" id="{76C888F7-85F8-4F1C-9B36-096ADF758D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86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5" name="Line 25">
            <a:extLst>
              <a:ext uri="{FF2B5EF4-FFF2-40B4-BE49-F238E27FC236}">
                <a16:creationId xmlns:a16="http://schemas.microsoft.com/office/drawing/2014/main" id="{F207ACAC-3CA8-43FA-8A92-0F1B873CD9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674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6" name="Line 26">
            <a:extLst>
              <a:ext uri="{FF2B5EF4-FFF2-40B4-BE49-F238E27FC236}">
                <a16:creationId xmlns:a16="http://schemas.microsoft.com/office/drawing/2014/main" id="{EACA4EA6-3A57-4326-AA09-128C12C31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8674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E749889-3736-4C37-A004-9CB31AD7B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001000" cy="4343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	</a:t>
            </a:r>
            <a:r>
              <a:rPr lang="en-US" sz="3200"/>
              <a:t>1.	Solve a </a:t>
            </a:r>
            <a:r>
              <a:rPr lang="en-US" sz="3200">
                <a:solidFill>
                  <a:schemeClr val="hlink"/>
                </a:solidFill>
              </a:rPr>
              <a:t>“</a:t>
            </a: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piece-at-a-time</a:t>
            </a:r>
            <a:r>
              <a:rPr lang="en-US" sz="3200">
                <a:solidFill>
                  <a:schemeClr val="hlink"/>
                </a:solidFill>
              </a:rPr>
              <a:t>” </a:t>
            </a:r>
            <a:r>
              <a:rPr lang="en-US" sz="3200"/>
              <a:t>by 		discounting each </a:t>
            </a: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piece</a:t>
            </a:r>
            <a:r>
              <a:rPr lang="en-US" sz="3200"/>
              <a:t> back to t=0.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3200"/>
              <a:t>	2.	Solve a </a:t>
            </a:r>
            <a:r>
              <a:rPr lang="en-US" sz="3200">
                <a:solidFill>
                  <a:schemeClr val="accent1"/>
                </a:solidFill>
              </a:rPr>
              <a:t>“</a:t>
            </a: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group-at-a-time</a:t>
            </a:r>
            <a:r>
              <a:rPr lang="en-US" sz="3200">
                <a:solidFill>
                  <a:schemeClr val="accent1"/>
                </a:solidFill>
              </a:rPr>
              <a:t>” </a:t>
            </a:r>
            <a:r>
              <a:rPr lang="en-US" sz="3200"/>
              <a:t>by first		breaking problem into </a:t>
            </a:r>
            <a:r>
              <a:rPr lang="en-US" sz="3200" u="sng"/>
              <a:t>groups</a:t>
            </a:r>
            <a:r>
              <a:rPr lang="en-US" sz="3200"/>
              <a:t> </a:t>
            </a:r>
            <a:r>
              <a:rPr lang="en-US" sz="3200" u="sng"/>
              <a:t>of</a:t>
            </a:r>
            <a:r>
              <a:rPr lang="en-US" sz="3200"/>
              <a:t> 	</a:t>
            </a:r>
            <a:r>
              <a:rPr lang="en-US" sz="3200" u="sng"/>
              <a:t>annuity</a:t>
            </a:r>
            <a:r>
              <a:rPr lang="en-US" sz="3200"/>
              <a:t> </a:t>
            </a:r>
            <a:r>
              <a:rPr lang="en-US" sz="3200" u="sng"/>
              <a:t>streams</a:t>
            </a:r>
            <a:r>
              <a:rPr lang="en-US" sz="3200"/>
              <a:t> and any </a:t>
            </a:r>
            <a:r>
              <a:rPr lang="en-US" sz="3200" u="sng"/>
              <a:t>single</a:t>
            </a:r>
            <a:r>
              <a:rPr lang="en-US" sz="3200"/>
              <a:t>  	</a:t>
            </a:r>
            <a:r>
              <a:rPr lang="en-US" sz="3200" u="sng"/>
              <a:t>cash</a:t>
            </a:r>
            <a:r>
              <a:rPr lang="en-US" sz="3200"/>
              <a:t> </a:t>
            </a:r>
            <a:r>
              <a:rPr lang="en-US" sz="3200" u="sng"/>
              <a:t>flow</a:t>
            </a:r>
            <a:r>
              <a:rPr lang="en-US" sz="3200"/>
              <a:t> </a:t>
            </a:r>
            <a:r>
              <a:rPr lang="en-US" sz="3200" u="sng"/>
              <a:t>group</a:t>
            </a:r>
            <a:r>
              <a:rPr lang="en-US" sz="3200"/>
              <a:t>.  Then discount 	each </a:t>
            </a: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group</a:t>
            </a:r>
            <a:r>
              <a:rPr lang="en-US" sz="3200"/>
              <a:t> back to t=0.</a:t>
            </a:r>
          </a:p>
        </p:txBody>
      </p:sp>
      <p:sp>
        <p:nvSpPr>
          <p:cNvPr id="67587" name="Line 3">
            <a:extLst>
              <a:ext uri="{FF2B5EF4-FFF2-40B4-BE49-F238E27FC236}">
                <a16:creationId xmlns:a16="http://schemas.microsoft.com/office/drawing/2014/main" id="{E7EFA74C-0EB2-48C2-B791-A6AEBAB2F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10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54BEAEC2-8F22-4DBE-BD4B-50CCAB352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How to Solve?</a:t>
            </a:r>
          </a:p>
        </p:txBody>
      </p:sp>
      <p:sp>
        <p:nvSpPr>
          <p:cNvPr id="67589" name="Line 5">
            <a:extLst>
              <a:ext uri="{FF2B5EF4-FFF2-40B4-BE49-F238E27FC236}">
                <a16:creationId xmlns:a16="http://schemas.microsoft.com/office/drawing/2014/main" id="{2F3D7883-078B-4581-8933-1B166B72C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10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2">
            <a:extLst>
              <a:ext uri="{FF2B5EF4-FFF2-40B4-BE49-F238E27FC236}">
                <a16:creationId xmlns:a16="http://schemas.microsoft.com/office/drawing/2014/main" id="{48426634-A544-4A9E-BE25-8869D8DF5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C4A35F3-7688-4BAA-811C-D38F9F95B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“Piece-At-A-Time”</a:t>
            </a:r>
          </a:p>
        </p:txBody>
      </p:sp>
      <p:sp>
        <p:nvSpPr>
          <p:cNvPr id="68612" name="Line 4">
            <a:extLst>
              <a:ext uri="{FF2B5EF4-FFF2-40B4-BE49-F238E27FC236}">
                <a16:creationId xmlns:a16="http://schemas.microsoft.com/office/drawing/2014/main" id="{CA6FA3BE-5F66-4B91-B7D5-D1C224F8F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3" name="Line 5">
            <a:extLst>
              <a:ext uri="{FF2B5EF4-FFF2-40B4-BE49-F238E27FC236}">
                <a16:creationId xmlns:a16="http://schemas.microsoft.com/office/drawing/2014/main" id="{CF34C803-2346-4970-8598-B64DFAB95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0480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4" name="Line 6">
            <a:extLst>
              <a:ext uri="{FF2B5EF4-FFF2-40B4-BE49-F238E27FC236}">
                <a16:creationId xmlns:a16="http://schemas.microsoft.com/office/drawing/2014/main" id="{E16A5A39-210E-4F70-92C5-F784D6CF5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5" name="Line 7">
            <a:extLst>
              <a:ext uri="{FF2B5EF4-FFF2-40B4-BE49-F238E27FC236}">
                <a16:creationId xmlns:a16="http://schemas.microsoft.com/office/drawing/2014/main" id="{F4EAB35C-BAD9-43B8-81CB-BBAE202E5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26670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Rectangle 8">
            <a:extLst>
              <a:ext uri="{FF2B5EF4-FFF2-40B4-BE49-F238E27FC236}">
                <a16:creationId xmlns:a16="http://schemas.microsoft.com/office/drawing/2014/main" id="{9AC86C3D-A8A8-4168-A9C3-07B4F5736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2057400"/>
            <a:ext cx="68691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000000"/>
                </a:solidFill>
              </a:rPr>
              <a:t>   </a:t>
            </a:r>
            <a:r>
              <a:rPr lang="en-US" b="0">
                <a:solidFill>
                  <a:srgbClr val="000000"/>
                </a:solidFill>
              </a:rPr>
              <a:t>0       1         2        3       4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51209" name="Rectangle 9">
            <a:extLst>
              <a:ext uri="{FF2B5EF4-FFF2-40B4-BE49-F238E27FC236}">
                <a16:creationId xmlns:a16="http://schemas.microsoft.com/office/drawing/2014/main" id="{00DB14F2-07FF-4161-A0BE-E61433492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3095625"/>
            <a:ext cx="63373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$600    $600   $400   $400  $100</a:t>
            </a:r>
          </a:p>
        </p:txBody>
      </p:sp>
      <p:sp>
        <p:nvSpPr>
          <p:cNvPr id="68618" name="Line 10">
            <a:extLst>
              <a:ext uri="{FF2B5EF4-FFF2-40B4-BE49-F238E27FC236}">
                <a16:creationId xmlns:a16="http://schemas.microsoft.com/office/drawing/2014/main" id="{A67441AD-857C-4B13-8A44-1B051D4466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762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9" name="Rectangle 11">
            <a:extLst>
              <a:ext uri="{FF2B5EF4-FFF2-40B4-BE49-F238E27FC236}">
                <a16:creationId xmlns:a16="http://schemas.microsoft.com/office/drawing/2014/main" id="{21FBD08D-81B0-46BC-AC50-5CB6C6E41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2562225"/>
            <a:ext cx="9937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C277FF"/>
                </a:solidFill>
              </a:rPr>
              <a:t>10%</a:t>
            </a:r>
          </a:p>
        </p:txBody>
      </p:sp>
      <p:sp>
        <p:nvSpPr>
          <p:cNvPr id="68620" name="Line 12">
            <a:extLst>
              <a:ext uri="{FF2B5EF4-FFF2-40B4-BE49-F238E27FC236}">
                <a16:creationId xmlns:a16="http://schemas.microsoft.com/office/drawing/2014/main" id="{1079D4D6-791E-4B35-8FF9-F8D0D034F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6670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1" name="Line 13">
            <a:extLst>
              <a:ext uri="{FF2B5EF4-FFF2-40B4-BE49-F238E27FC236}">
                <a16:creationId xmlns:a16="http://schemas.microsoft.com/office/drawing/2014/main" id="{E6BC8B8D-DC1A-444C-A054-7C4227D0D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6670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2" name="Line 14">
            <a:extLst>
              <a:ext uri="{FF2B5EF4-FFF2-40B4-BE49-F238E27FC236}">
                <a16:creationId xmlns:a16="http://schemas.microsoft.com/office/drawing/2014/main" id="{FB752DD0-4242-40C0-AA27-B3785350CC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6670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3" name="Line 15">
            <a:extLst>
              <a:ext uri="{FF2B5EF4-FFF2-40B4-BE49-F238E27FC236}">
                <a16:creationId xmlns:a16="http://schemas.microsoft.com/office/drawing/2014/main" id="{7A431E21-082B-40AE-9E3E-6DAEEC700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6670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4" name="Line 16">
            <a:extLst>
              <a:ext uri="{FF2B5EF4-FFF2-40B4-BE49-F238E27FC236}">
                <a16:creationId xmlns:a16="http://schemas.microsoft.com/office/drawing/2014/main" id="{2A1F0AC8-2E59-495D-A994-B8D9A219B7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6576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5" name="Line 17">
            <a:extLst>
              <a:ext uri="{FF2B5EF4-FFF2-40B4-BE49-F238E27FC236}">
                <a16:creationId xmlns:a16="http://schemas.microsoft.com/office/drawing/2014/main" id="{00DF23DB-FD74-402A-9D3A-CC61A1CBB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657600"/>
            <a:ext cx="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6" name="Line 18">
            <a:extLst>
              <a:ext uri="{FF2B5EF4-FFF2-40B4-BE49-F238E27FC236}">
                <a16:creationId xmlns:a16="http://schemas.microsoft.com/office/drawing/2014/main" id="{5C427A32-483B-4105-9E92-799230D99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267200"/>
            <a:ext cx="205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9" name="Rectangle 19">
            <a:extLst>
              <a:ext uri="{FF2B5EF4-FFF2-40B4-BE49-F238E27FC236}">
                <a16:creationId xmlns:a16="http://schemas.microsoft.com/office/drawing/2014/main" id="{346B8131-C5FA-48A5-AF98-AECB67E20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597275"/>
            <a:ext cx="1470025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$545.45</a:t>
            </a:r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$495.87</a:t>
            </a:r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$300.53</a:t>
            </a:r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$273.21</a:t>
            </a:r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  62.09</a:t>
            </a:r>
          </a:p>
        </p:txBody>
      </p:sp>
      <p:sp>
        <p:nvSpPr>
          <p:cNvPr id="68628" name="Line 20">
            <a:extLst>
              <a:ext uri="{FF2B5EF4-FFF2-40B4-BE49-F238E27FC236}">
                <a16:creationId xmlns:a16="http://schemas.microsoft.com/office/drawing/2014/main" id="{41E22B0C-22B1-4D37-A922-8E8E86F53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3352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9" name="Line 21">
            <a:extLst>
              <a:ext uri="{FF2B5EF4-FFF2-40B4-BE49-F238E27FC236}">
                <a16:creationId xmlns:a16="http://schemas.microsoft.com/office/drawing/2014/main" id="{21EC7E04-8EC2-44E8-BD34-717AF2E5D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05400"/>
            <a:ext cx="4572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0" name="Line 22">
            <a:extLst>
              <a:ext uri="{FF2B5EF4-FFF2-40B4-BE49-F238E27FC236}">
                <a16:creationId xmlns:a16="http://schemas.microsoft.com/office/drawing/2014/main" id="{EB34133B-79ED-4116-8A6D-A72A6AC33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486400"/>
            <a:ext cx="5715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1" name="Line 23">
            <a:extLst>
              <a:ext uri="{FF2B5EF4-FFF2-40B4-BE49-F238E27FC236}">
                <a16:creationId xmlns:a16="http://schemas.microsoft.com/office/drawing/2014/main" id="{4673AD8A-7735-450D-903F-6E698F61D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657600"/>
            <a:ext cx="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2" name="Line 24">
            <a:extLst>
              <a:ext uri="{FF2B5EF4-FFF2-40B4-BE49-F238E27FC236}">
                <a16:creationId xmlns:a16="http://schemas.microsoft.com/office/drawing/2014/main" id="{757D5126-C049-4B0D-AEAD-C1DA49D2C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657600"/>
            <a:ext cx="0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3" name="Line 25">
            <a:extLst>
              <a:ext uri="{FF2B5EF4-FFF2-40B4-BE49-F238E27FC236}">
                <a16:creationId xmlns:a16="http://schemas.microsoft.com/office/drawing/2014/main" id="{F709D0DD-4284-489E-885E-84CEC75FF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3657600"/>
            <a:ext cx="0" cy="1828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4" name="Line 26">
            <a:extLst>
              <a:ext uri="{FF2B5EF4-FFF2-40B4-BE49-F238E27FC236}">
                <a16:creationId xmlns:a16="http://schemas.microsoft.com/office/drawing/2014/main" id="{AD7276A2-3924-4BB2-9F99-5A90404C5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791200"/>
            <a:ext cx="1447800" cy="0"/>
          </a:xfrm>
          <a:prstGeom prst="line">
            <a:avLst/>
          </a:prstGeom>
          <a:noFill/>
          <a:ln w="50800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Rectangle 27">
            <a:extLst>
              <a:ext uri="{FF2B5EF4-FFF2-40B4-BE49-F238E27FC236}">
                <a16:creationId xmlns:a16="http://schemas.microsoft.com/office/drawing/2014/main" id="{DFDDE3A9-93AD-47F4-9030-1713766F9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5838825"/>
            <a:ext cx="65405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$1677.15 </a:t>
            </a: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the Mixed Flow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3D02D251-7849-4971-8B5F-E66CB6A87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D6EA6B5-B92F-41BC-857B-790715A7A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Types of Interest</a:t>
            </a:r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406A1E94-DEF7-479D-A157-CA1927D40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E6743EA-C1E9-4BD6-AEB1-BB77809E807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3810000"/>
            <a:ext cx="7848600" cy="2286000"/>
          </a:xfrm>
        </p:spPr>
        <p:txBody>
          <a:bodyPr/>
          <a:lstStyle/>
          <a:p>
            <a:pPr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Compound Interest</a:t>
            </a:r>
            <a:endParaRPr lang="en-US" sz="3200"/>
          </a:p>
          <a:p>
            <a:pPr lvl="1">
              <a:buFont typeface="Monotype Sorts" pitchFamily="2" charset="2"/>
              <a:buNone/>
              <a:defRPr/>
            </a:pPr>
            <a:r>
              <a:rPr lang="en-US" sz="2800"/>
              <a:t>Interest paid (earned) on any previous interest earned, as well as on the principal borrowed (lent).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45E2A33-DE4E-4CD6-A050-CEC6CFCF6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057400"/>
            <a:ext cx="7848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Simple Interest</a:t>
            </a:r>
            <a:endParaRPr lang="en-US" sz="3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Interest paid (earned) on only the original amount, or principal borrowed (lent).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>
            <a:extLst>
              <a:ext uri="{FF2B5EF4-FFF2-40B4-BE49-F238E27FC236}">
                <a16:creationId xmlns:a16="http://schemas.microsoft.com/office/drawing/2014/main" id="{1FBE56F7-C3D2-434D-B1D4-3B16C93E5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172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12405DD-3E94-4165-B1AC-A006EF8FF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“Group-At-A-Time” (#1)</a:t>
            </a:r>
          </a:p>
        </p:txBody>
      </p:sp>
      <p:sp>
        <p:nvSpPr>
          <p:cNvPr id="69636" name="Line 4">
            <a:extLst>
              <a:ext uri="{FF2B5EF4-FFF2-40B4-BE49-F238E27FC236}">
                <a16:creationId xmlns:a16="http://schemas.microsoft.com/office/drawing/2014/main" id="{85D4B11B-97C9-4F27-9D6D-5A4833845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172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7" name="Line 5">
            <a:extLst>
              <a:ext uri="{FF2B5EF4-FFF2-40B4-BE49-F238E27FC236}">
                <a16:creationId xmlns:a16="http://schemas.microsoft.com/office/drawing/2014/main" id="{E28BB3C2-B366-4BA4-B1D1-495B711816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743200"/>
            <a:ext cx="541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8" name="Line 6">
            <a:extLst>
              <a:ext uri="{FF2B5EF4-FFF2-40B4-BE49-F238E27FC236}">
                <a16:creationId xmlns:a16="http://schemas.microsoft.com/office/drawing/2014/main" id="{EB99F1B3-DE3D-434C-8802-289DFBCA6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9" name="Line 7">
            <a:extLst>
              <a:ext uri="{FF2B5EF4-FFF2-40B4-BE49-F238E27FC236}">
                <a16:creationId xmlns:a16="http://schemas.microsoft.com/office/drawing/2014/main" id="{85AF2023-9619-4F31-9347-60593EF64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362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Rectangle 8">
            <a:extLst>
              <a:ext uri="{FF2B5EF4-FFF2-40B4-BE49-F238E27FC236}">
                <a16:creationId xmlns:a16="http://schemas.microsoft.com/office/drawing/2014/main" id="{2C512BC8-394E-4795-90D8-153A82BEB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1876425"/>
            <a:ext cx="61118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 b="0">
                <a:solidFill>
                  <a:srgbClr val="000000"/>
                </a:solidFill>
              </a:rPr>
              <a:t>   </a:t>
            </a:r>
            <a:r>
              <a:rPr lang="en-US" sz="3200" b="0">
                <a:solidFill>
                  <a:srgbClr val="000000"/>
                </a:solidFill>
              </a:rPr>
              <a:t>0       1         2        3       4      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52233" name="Rectangle 9">
            <a:extLst>
              <a:ext uri="{FF2B5EF4-FFF2-40B4-BE49-F238E27FC236}">
                <a16:creationId xmlns:a16="http://schemas.microsoft.com/office/drawing/2014/main" id="{ADDAFF57-6639-42DE-9D3C-9ABE93F07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2867025"/>
            <a:ext cx="557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$600    $600   $400   $400  $100</a:t>
            </a:r>
          </a:p>
        </p:txBody>
      </p:sp>
      <p:sp>
        <p:nvSpPr>
          <p:cNvPr id="69642" name="Rectangle 10">
            <a:extLst>
              <a:ext uri="{FF2B5EF4-FFF2-40B4-BE49-F238E27FC236}">
                <a16:creationId xmlns:a16="http://schemas.microsoft.com/office/drawing/2014/main" id="{0E7A43BC-471A-4941-98F1-E5BB0D40C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2301875"/>
            <a:ext cx="8937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rgbClr val="C277FF"/>
                </a:solidFill>
              </a:rPr>
              <a:t>10%</a:t>
            </a:r>
          </a:p>
        </p:txBody>
      </p:sp>
      <p:sp>
        <p:nvSpPr>
          <p:cNvPr id="69643" name="Line 11">
            <a:extLst>
              <a:ext uri="{FF2B5EF4-FFF2-40B4-BE49-F238E27FC236}">
                <a16:creationId xmlns:a16="http://schemas.microsoft.com/office/drawing/2014/main" id="{0AE6A9B0-2BC0-4142-8A22-57DCFE2D6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4" name="Line 12">
            <a:extLst>
              <a:ext uri="{FF2B5EF4-FFF2-40B4-BE49-F238E27FC236}">
                <a16:creationId xmlns:a16="http://schemas.microsoft.com/office/drawing/2014/main" id="{70094EAA-7290-48DF-9C2E-B75E114D1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362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5" name="Line 13">
            <a:extLst>
              <a:ext uri="{FF2B5EF4-FFF2-40B4-BE49-F238E27FC236}">
                <a16:creationId xmlns:a16="http://schemas.microsoft.com/office/drawing/2014/main" id="{112F262C-381C-4AF1-8484-1A71EDFFF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362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6" name="Line 14">
            <a:extLst>
              <a:ext uri="{FF2B5EF4-FFF2-40B4-BE49-F238E27FC236}">
                <a16:creationId xmlns:a16="http://schemas.microsoft.com/office/drawing/2014/main" id="{ED9F09B4-869C-48D6-A4F4-D14C22F70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3622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7" name="Line 15">
            <a:extLst>
              <a:ext uri="{FF2B5EF4-FFF2-40B4-BE49-F238E27FC236}">
                <a16:creationId xmlns:a16="http://schemas.microsoft.com/office/drawing/2014/main" id="{F3014B1A-CD8D-498A-A66F-F0ED8B0619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3528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8" name="Line 16">
            <a:extLst>
              <a:ext uri="{FF2B5EF4-FFF2-40B4-BE49-F238E27FC236}">
                <a16:creationId xmlns:a16="http://schemas.microsoft.com/office/drawing/2014/main" id="{24D73B67-16D5-456C-A194-41D954699A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3528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9" name="Line 17">
            <a:extLst>
              <a:ext uri="{FF2B5EF4-FFF2-40B4-BE49-F238E27FC236}">
                <a16:creationId xmlns:a16="http://schemas.microsoft.com/office/drawing/2014/main" id="{79F97A21-BDBE-4354-81ED-2562178A58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581400"/>
            <a:ext cx="1828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Rectangle 18">
            <a:extLst>
              <a:ext uri="{FF2B5EF4-FFF2-40B4-BE49-F238E27FC236}">
                <a16:creationId xmlns:a16="http://schemas.microsoft.com/office/drawing/2014/main" id="{8651FA34-B9CA-42E5-9B78-551A0C3A7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338513"/>
            <a:ext cx="1538287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$1,041.60</a:t>
            </a:r>
          </a:p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   573.57</a:t>
            </a:r>
          </a:p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     62.10</a:t>
            </a:r>
          </a:p>
        </p:txBody>
      </p:sp>
      <p:sp>
        <p:nvSpPr>
          <p:cNvPr id="69651" name="Line 19">
            <a:extLst>
              <a:ext uri="{FF2B5EF4-FFF2-40B4-BE49-F238E27FC236}">
                <a16:creationId xmlns:a16="http://schemas.microsoft.com/office/drawing/2014/main" id="{E470DBDC-80E9-4BF3-AE53-A61F099E4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886200"/>
            <a:ext cx="205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2" name="Line 20">
            <a:extLst>
              <a:ext uri="{FF2B5EF4-FFF2-40B4-BE49-F238E27FC236}">
                <a16:creationId xmlns:a16="http://schemas.microsoft.com/office/drawing/2014/main" id="{BD5165CC-2B3F-4FD5-BCD3-8644005AA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267200"/>
            <a:ext cx="495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3" name="Line 21">
            <a:extLst>
              <a:ext uri="{FF2B5EF4-FFF2-40B4-BE49-F238E27FC236}">
                <a16:creationId xmlns:a16="http://schemas.microsoft.com/office/drawing/2014/main" id="{E2160987-25A5-4C6C-A507-F29DE488B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3528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4" name="Line 22">
            <a:extLst>
              <a:ext uri="{FF2B5EF4-FFF2-40B4-BE49-F238E27FC236}">
                <a16:creationId xmlns:a16="http://schemas.microsoft.com/office/drawing/2014/main" id="{AD5EEBAA-87B0-4D94-A599-DC181C91F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5" name="Line 23">
            <a:extLst>
              <a:ext uri="{FF2B5EF4-FFF2-40B4-BE49-F238E27FC236}">
                <a16:creationId xmlns:a16="http://schemas.microsoft.com/office/drawing/2014/main" id="{98E33139-BA57-40D1-8732-E6712B8BA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6" name="Line 24">
            <a:extLst>
              <a:ext uri="{FF2B5EF4-FFF2-40B4-BE49-F238E27FC236}">
                <a16:creationId xmlns:a16="http://schemas.microsoft.com/office/drawing/2014/main" id="{102DD492-5F2E-4401-86F0-6ED1598F5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572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9" name="Rectangle 25">
            <a:extLst>
              <a:ext uri="{FF2B5EF4-FFF2-40B4-BE49-F238E27FC236}">
                <a16:creationId xmlns:a16="http://schemas.microsoft.com/office/drawing/2014/main" id="{41F10275-94B5-4F0E-A680-57DE79E3D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4633913"/>
            <a:ext cx="63325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$1,677.27</a:t>
            </a:r>
            <a:r>
              <a:rPr lang="en-US" sz="24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24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4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Mixed Flow 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[Using Tables]</a:t>
            </a:r>
          </a:p>
        </p:txBody>
      </p:sp>
      <p:sp>
        <p:nvSpPr>
          <p:cNvPr id="69658" name="Rectangle 26">
            <a:extLst>
              <a:ext uri="{FF2B5EF4-FFF2-40B4-BE49-F238E27FC236}">
                <a16:creationId xmlns:a16="http://schemas.microsoft.com/office/drawing/2014/main" id="{4F8A4B5B-853C-4F2B-8B44-84637D0BF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8" y="5243513"/>
            <a:ext cx="8683625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$600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PVIFA</a:t>
            </a:r>
            <a:r>
              <a:rPr lang="en-US" altLang="en-US" sz="2400" baseline="-25000">
                <a:solidFill>
                  <a:srgbClr val="C277FF"/>
                </a:solidFill>
              </a:rPr>
              <a:t>10%</a:t>
            </a:r>
            <a:r>
              <a:rPr lang="en-US" altLang="en-US" sz="2400" baseline="-25000"/>
              <a:t>,</a:t>
            </a:r>
            <a:r>
              <a:rPr lang="en-US" altLang="en-US" sz="2400" baseline="-25000">
                <a:solidFill>
                  <a:schemeClr val="tx2"/>
                </a:solidFill>
              </a:rPr>
              <a:t>2</a:t>
            </a:r>
            <a:r>
              <a:rPr lang="en-US" altLang="en-US" sz="2400"/>
              <a:t>) =             </a:t>
            </a:r>
            <a:r>
              <a:rPr lang="en-US" altLang="en-US" sz="2400">
                <a:solidFill>
                  <a:srgbClr val="A75151"/>
                </a:solidFill>
              </a:rPr>
              <a:t>$600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1.736</a:t>
            </a:r>
            <a:r>
              <a:rPr lang="en-US" altLang="en-US" sz="2400"/>
              <a:t>) = </a:t>
            </a:r>
            <a:r>
              <a:rPr lang="en-US" altLang="en-US" sz="2400">
                <a:solidFill>
                  <a:srgbClr val="42B200"/>
                </a:solidFill>
              </a:rPr>
              <a:t>$1,041.60</a:t>
            </a:r>
            <a:endParaRPr lang="en-US" altLang="en-US" sz="2400">
              <a:solidFill>
                <a:srgbClr val="014A01"/>
              </a:solidFill>
            </a:endParaRPr>
          </a:p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$400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PVIFA</a:t>
            </a:r>
            <a:r>
              <a:rPr lang="en-US" altLang="en-US" sz="2400" baseline="-25000">
                <a:solidFill>
                  <a:srgbClr val="C277FF"/>
                </a:solidFill>
              </a:rPr>
              <a:t>10%</a:t>
            </a:r>
            <a:r>
              <a:rPr lang="en-US" altLang="en-US" sz="2400" baseline="-25000"/>
              <a:t>,</a:t>
            </a:r>
            <a:r>
              <a:rPr lang="en-US" altLang="en-US" sz="2400" baseline="-25000">
                <a:solidFill>
                  <a:schemeClr val="tx2"/>
                </a:solidFill>
              </a:rPr>
              <a:t>2</a:t>
            </a:r>
            <a:r>
              <a:rPr lang="en-US" altLang="en-US" sz="2400"/>
              <a:t>)(</a:t>
            </a:r>
            <a:r>
              <a:rPr lang="en-US" altLang="en-US" sz="2400">
                <a:solidFill>
                  <a:schemeClr val="hlink"/>
                </a:solidFill>
              </a:rPr>
              <a:t>PVIF</a:t>
            </a:r>
            <a:r>
              <a:rPr lang="en-US" altLang="en-US" sz="2400" baseline="-25000">
                <a:solidFill>
                  <a:srgbClr val="C277FF"/>
                </a:solidFill>
              </a:rPr>
              <a:t>10%</a:t>
            </a:r>
            <a:r>
              <a:rPr lang="en-US" altLang="en-US" sz="2400" baseline="-25000"/>
              <a:t>,</a:t>
            </a:r>
            <a:r>
              <a:rPr lang="en-US" altLang="en-US" sz="2400" baseline="-25000">
                <a:solidFill>
                  <a:schemeClr val="tx2"/>
                </a:solidFill>
              </a:rPr>
              <a:t>2</a:t>
            </a:r>
            <a:r>
              <a:rPr lang="en-US" altLang="en-US" sz="2400"/>
              <a:t>) = </a:t>
            </a:r>
            <a:r>
              <a:rPr lang="en-US" altLang="en-US" sz="2400">
                <a:solidFill>
                  <a:srgbClr val="A75151"/>
                </a:solidFill>
              </a:rPr>
              <a:t>$400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1.736</a:t>
            </a:r>
            <a:r>
              <a:rPr lang="en-US" altLang="en-US" sz="2400"/>
              <a:t>)(</a:t>
            </a:r>
            <a:r>
              <a:rPr lang="en-US" altLang="en-US" sz="2400">
                <a:solidFill>
                  <a:schemeClr val="hlink"/>
                </a:solidFill>
              </a:rPr>
              <a:t>0.826</a:t>
            </a:r>
            <a:r>
              <a:rPr lang="en-US" altLang="en-US" sz="2400"/>
              <a:t>) =</a:t>
            </a:r>
            <a:r>
              <a:rPr lang="en-US" altLang="en-US" sz="2400">
                <a:solidFill>
                  <a:srgbClr val="42B200"/>
                </a:solidFill>
              </a:rPr>
              <a:t>    $573.57</a:t>
            </a:r>
            <a:endParaRPr lang="en-US" altLang="en-US" sz="2400">
              <a:solidFill>
                <a:srgbClr val="014A01"/>
              </a:solidFill>
            </a:endParaRPr>
          </a:p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$100</a:t>
            </a:r>
            <a:r>
              <a:rPr lang="en-US" altLang="en-US" sz="2400"/>
              <a:t> (</a:t>
            </a:r>
            <a:r>
              <a:rPr lang="en-US" altLang="en-US" sz="2400">
                <a:solidFill>
                  <a:schemeClr val="hlink"/>
                </a:solidFill>
              </a:rPr>
              <a:t>PVIF</a:t>
            </a:r>
            <a:r>
              <a:rPr lang="en-US" altLang="en-US" sz="2400" baseline="-25000">
                <a:solidFill>
                  <a:srgbClr val="C277FF"/>
                </a:solidFill>
              </a:rPr>
              <a:t>10%</a:t>
            </a:r>
            <a:r>
              <a:rPr lang="en-US" altLang="en-US" sz="2400" baseline="-25000"/>
              <a:t>,</a:t>
            </a:r>
            <a:r>
              <a:rPr lang="en-US" altLang="en-US" sz="2400" baseline="-25000">
                <a:solidFill>
                  <a:schemeClr val="tx2"/>
                </a:solidFill>
              </a:rPr>
              <a:t>5</a:t>
            </a:r>
            <a:r>
              <a:rPr lang="en-US" altLang="en-US" sz="2400"/>
              <a:t>) =            </a:t>
            </a:r>
            <a:r>
              <a:rPr lang="en-US" altLang="en-US" sz="2400">
                <a:solidFill>
                  <a:srgbClr val="A75151"/>
                </a:solidFill>
              </a:rPr>
              <a:t>$100</a:t>
            </a:r>
            <a:r>
              <a:rPr lang="en-US" altLang="en-US" sz="2400"/>
              <a:t> (</a:t>
            </a:r>
            <a:r>
              <a:rPr lang="en-US" altLang="en-US" sz="2400">
                <a:solidFill>
                  <a:schemeClr val="hlink"/>
                </a:solidFill>
              </a:rPr>
              <a:t>0.621</a:t>
            </a:r>
            <a:r>
              <a:rPr lang="en-US" altLang="en-US" sz="2400"/>
              <a:t>) =</a:t>
            </a:r>
            <a:r>
              <a:rPr lang="en-US" altLang="en-US" sz="2400">
                <a:solidFill>
                  <a:srgbClr val="42B200"/>
                </a:solidFill>
              </a:rPr>
              <a:t>      $62.10</a:t>
            </a:r>
          </a:p>
        </p:txBody>
      </p:sp>
      <p:sp>
        <p:nvSpPr>
          <p:cNvPr id="69659" name="Line 27">
            <a:extLst>
              <a:ext uri="{FF2B5EF4-FFF2-40B4-BE49-F238E27FC236}">
                <a16:creationId xmlns:a16="http://schemas.microsoft.com/office/drawing/2014/main" id="{0DDDA515-F16D-4634-B1C6-485BCF8E0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886200"/>
            <a:ext cx="1828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2">
            <a:extLst>
              <a:ext uri="{FF2B5EF4-FFF2-40B4-BE49-F238E27FC236}">
                <a16:creationId xmlns:a16="http://schemas.microsoft.com/office/drawing/2014/main" id="{EC6B9F7B-F6CC-437A-AB9F-E0989B791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E2E9502-F5C8-435B-82CD-271B49C4D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1628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“Group-At-A-Time”  (#2)</a:t>
            </a:r>
          </a:p>
        </p:txBody>
      </p:sp>
      <p:sp>
        <p:nvSpPr>
          <p:cNvPr id="70660" name="Line 4">
            <a:extLst>
              <a:ext uri="{FF2B5EF4-FFF2-40B4-BE49-F238E27FC236}">
                <a16:creationId xmlns:a16="http://schemas.microsoft.com/office/drawing/2014/main" id="{E5D830E3-9368-4A77-A42C-C665E714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1" name="Line 5">
            <a:extLst>
              <a:ext uri="{FF2B5EF4-FFF2-40B4-BE49-F238E27FC236}">
                <a16:creationId xmlns:a16="http://schemas.microsoft.com/office/drawing/2014/main" id="{061FF36C-A265-4701-8C99-2DA9E16E2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590800"/>
            <a:ext cx="4343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2" name="Line 6">
            <a:extLst>
              <a:ext uri="{FF2B5EF4-FFF2-40B4-BE49-F238E27FC236}">
                <a16:creationId xmlns:a16="http://schemas.microsoft.com/office/drawing/2014/main" id="{7473236D-AE00-48EB-935C-72A96DA60C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3622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BB96EE82-E3EF-4437-8E82-CD7D8F8CA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1920875"/>
            <a:ext cx="5067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/>
              <a:t>   </a:t>
            </a:r>
            <a:r>
              <a:rPr lang="en-US" altLang="en-US" sz="2800" b="0"/>
              <a:t>0         1         2          3         4</a:t>
            </a:r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637B70A7-59EA-4F63-A2B2-0E602576C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2638425"/>
            <a:ext cx="4356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$400     $400      $400    $400</a:t>
            </a:r>
          </a:p>
        </p:txBody>
      </p:sp>
      <p:sp>
        <p:nvSpPr>
          <p:cNvPr id="70665" name="Line 9">
            <a:extLst>
              <a:ext uri="{FF2B5EF4-FFF2-40B4-BE49-F238E27FC236}">
                <a16:creationId xmlns:a16="http://schemas.microsoft.com/office/drawing/2014/main" id="{06ED8C52-E663-469E-81DF-966AE47A1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6" name="Line 10">
            <a:extLst>
              <a:ext uri="{FF2B5EF4-FFF2-40B4-BE49-F238E27FC236}">
                <a16:creationId xmlns:a16="http://schemas.microsoft.com/office/drawing/2014/main" id="{358E1D92-042A-4D5D-84E6-22283D56D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3622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7" name="Line 11">
            <a:extLst>
              <a:ext uri="{FF2B5EF4-FFF2-40B4-BE49-F238E27FC236}">
                <a16:creationId xmlns:a16="http://schemas.microsoft.com/office/drawing/2014/main" id="{CAE85AA6-A159-47AA-BDB1-3E5E681DF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3622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" name="Line 12">
            <a:extLst>
              <a:ext uri="{FF2B5EF4-FFF2-40B4-BE49-F238E27FC236}">
                <a16:creationId xmlns:a16="http://schemas.microsoft.com/office/drawing/2014/main" id="{7475FEF7-88E6-457D-85C6-6F08D24B5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3622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9" name="Line 13">
            <a:extLst>
              <a:ext uri="{FF2B5EF4-FFF2-40B4-BE49-F238E27FC236}">
                <a16:creationId xmlns:a16="http://schemas.microsoft.com/office/drawing/2014/main" id="{67F19F6E-D939-46FA-8EA2-27008B064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124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0" name="Line 14">
            <a:extLst>
              <a:ext uri="{FF2B5EF4-FFF2-40B4-BE49-F238E27FC236}">
                <a16:creationId xmlns:a16="http://schemas.microsoft.com/office/drawing/2014/main" id="{0279B61F-23A9-4AA1-8A64-864018455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352800"/>
            <a:ext cx="426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Line 15">
            <a:extLst>
              <a:ext uri="{FF2B5EF4-FFF2-40B4-BE49-F238E27FC236}">
                <a16:creationId xmlns:a16="http://schemas.microsoft.com/office/drawing/2014/main" id="{2351DCE8-4AC2-455E-95D0-A54A9136D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124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2" name="Line 16">
            <a:extLst>
              <a:ext uri="{FF2B5EF4-FFF2-40B4-BE49-F238E27FC236}">
                <a16:creationId xmlns:a16="http://schemas.microsoft.com/office/drawing/2014/main" id="{72C66F7C-3936-4C14-851D-B1C285A90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3" name="Line 17">
            <a:extLst>
              <a:ext uri="{FF2B5EF4-FFF2-40B4-BE49-F238E27FC236}">
                <a16:creationId xmlns:a16="http://schemas.microsoft.com/office/drawing/2014/main" id="{C4F3358C-1B6A-4A27-9143-2864CC2062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124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Rectangle 18">
            <a:extLst>
              <a:ext uri="{FF2B5EF4-FFF2-40B4-BE49-F238E27FC236}">
                <a16:creationId xmlns:a16="http://schemas.microsoft.com/office/drawing/2014/main" id="{293EA8D8-8BAB-4324-BD37-D24FA1634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3552825"/>
            <a:ext cx="2268538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>
                <a:solidFill>
                  <a:srgbClr val="014A0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equals</a:t>
            </a:r>
          </a:p>
          <a:p>
            <a:pPr algn="ctr"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$1677.30.</a:t>
            </a:r>
          </a:p>
        </p:txBody>
      </p:sp>
      <p:sp>
        <p:nvSpPr>
          <p:cNvPr id="70675" name="Rectangle 19">
            <a:extLst>
              <a:ext uri="{FF2B5EF4-FFF2-40B4-BE49-F238E27FC236}">
                <a16:creationId xmlns:a16="http://schemas.microsoft.com/office/drawing/2014/main" id="{606BC8C5-2CBB-428A-B616-9023A6C17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3444875"/>
            <a:ext cx="28003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/>
              <a:t>   </a:t>
            </a:r>
            <a:r>
              <a:rPr lang="en-US" altLang="en-US" sz="2800" b="0"/>
              <a:t>0         1         2</a:t>
            </a:r>
          </a:p>
        </p:txBody>
      </p:sp>
      <p:sp>
        <p:nvSpPr>
          <p:cNvPr id="70676" name="Line 20">
            <a:extLst>
              <a:ext uri="{FF2B5EF4-FFF2-40B4-BE49-F238E27FC236}">
                <a16:creationId xmlns:a16="http://schemas.microsoft.com/office/drawing/2014/main" id="{55BCD06A-65BE-4FAC-AD9D-D92B6197B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886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Line 21">
            <a:extLst>
              <a:ext uri="{FF2B5EF4-FFF2-40B4-BE49-F238E27FC236}">
                <a16:creationId xmlns:a16="http://schemas.microsoft.com/office/drawing/2014/main" id="{FBD026E5-E3F2-4415-BE40-3F97C79C5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886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8" name="Line 22">
            <a:extLst>
              <a:ext uri="{FF2B5EF4-FFF2-40B4-BE49-F238E27FC236}">
                <a16:creationId xmlns:a16="http://schemas.microsoft.com/office/drawing/2014/main" id="{CCFE7B9B-E924-43FB-ABF7-4F068CA3A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00600"/>
            <a:ext cx="2133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1" name="Rectangle 23">
            <a:extLst>
              <a:ext uri="{FF2B5EF4-FFF2-40B4-BE49-F238E27FC236}">
                <a16:creationId xmlns:a16="http://schemas.microsoft.com/office/drawing/2014/main" id="{0AB73280-45DE-4749-8683-8A624A7F6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4162425"/>
            <a:ext cx="2146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$200     $200</a:t>
            </a:r>
          </a:p>
        </p:txBody>
      </p:sp>
      <p:sp>
        <p:nvSpPr>
          <p:cNvPr id="70680" name="Rectangle 24">
            <a:extLst>
              <a:ext uri="{FF2B5EF4-FFF2-40B4-BE49-F238E27FC236}">
                <a16:creationId xmlns:a16="http://schemas.microsoft.com/office/drawing/2014/main" id="{C679CA14-B294-4C0D-8FA3-D08005699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892675"/>
            <a:ext cx="60531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/>
              <a:t>   </a:t>
            </a:r>
            <a:r>
              <a:rPr lang="en-US" altLang="en-US" sz="2800" b="0"/>
              <a:t>0         1         2          3         4        5</a:t>
            </a:r>
          </a:p>
        </p:txBody>
      </p:sp>
      <p:sp>
        <p:nvSpPr>
          <p:cNvPr id="70681" name="Line 25">
            <a:extLst>
              <a:ext uri="{FF2B5EF4-FFF2-40B4-BE49-F238E27FC236}">
                <a16:creationId xmlns:a16="http://schemas.microsoft.com/office/drawing/2014/main" id="{3EB0F767-097D-4E78-8DAC-6F8DEE1FA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578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2" name="Line 26">
            <a:extLst>
              <a:ext uri="{FF2B5EF4-FFF2-40B4-BE49-F238E27FC236}">
                <a16:creationId xmlns:a16="http://schemas.microsoft.com/office/drawing/2014/main" id="{32BC35F6-D6D3-4FF1-9751-EF6ABEEB7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2578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3" name="Line 27">
            <a:extLst>
              <a:ext uri="{FF2B5EF4-FFF2-40B4-BE49-F238E27FC236}">
                <a16:creationId xmlns:a16="http://schemas.microsoft.com/office/drawing/2014/main" id="{043B6456-FD56-4B85-96BE-D58FCD609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4" name="Line 28">
            <a:extLst>
              <a:ext uri="{FF2B5EF4-FFF2-40B4-BE49-F238E27FC236}">
                <a16:creationId xmlns:a16="http://schemas.microsoft.com/office/drawing/2014/main" id="{49E58F4A-E173-41D6-9631-D6DD9A224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2578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5" name="Line 29">
            <a:extLst>
              <a:ext uri="{FF2B5EF4-FFF2-40B4-BE49-F238E27FC236}">
                <a16:creationId xmlns:a16="http://schemas.microsoft.com/office/drawing/2014/main" id="{EF4119F0-A64B-4853-B6F4-4B086D74B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2578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6" name="Line 30">
            <a:extLst>
              <a:ext uri="{FF2B5EF4-FFF2-40B4-BE49-F238E27FC236}">
                <a16:creationId xmlns:a16="http://schemas.microsoft.com/office/drawing/2014/main" id="{D3960B7D-CB14-4202-9C9C-E1E2CD463A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2578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7" name="Line 31">
            <a:extLst>
              <a:ext uri="{FF2B5EF4-FFF2-40B4-BE49-F238E27FC236}">
                <a16:creationId xmlns:a16="http://schemas.microsoft.com/office/drawing/2014/main" id="{E43C838A-AA6D-411E-A8F3-264E9033E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86400"/>
            <a:ext cx="533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Rectangle 32">
            <a:extLst>
              <a:ext uri="{FF2B5EF4-FFF2-40B4-BE49-F238E27FC236}">
                <a16:creationId xmlns:a16="http://schemas.microsoft.com/office/drawing/2014/main" id="{954B33C0-40DE-4311-B603-56E303B66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5457825"/>
            <a:ext cx="5422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$100</a:t>
            </a:r>
          </a:p>
        </p:txBody>
      </p:sp>
      <p:sp>
        <p:nvSpPr>
          <p:cNvPr id="70689" name="Line 33">
            <a:extLst>
              <a:ext uri="{FF2B5EF4-FFF2-40B4-BE49-F238E27FC236}">
                <a16:creationId xmlns:a16="http://schemas.microsoft.com/office/drawing/2014/main" id="{4D1457E1-96E1-45FF-8B1C-ED8E5DAFC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8674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0" name="Line 34">
            <a:extLst>
              <a:ext uri="{FF2B5EF4-FFF2-40B4-BE49-F238E27FC236}">
                <a16:creationId xmlns:a16="http://schemas.microsoft.com/office/drawing/2014/main" id="{D4625523-F420-47D9-8D07-7C68AB815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96000"/>
            <a:ext cx="533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1" name="Line 35">
            <a:extLst>
              <a:ext uri="{FF2B5EF4-FFF2-40B4-BE49-F238E27FC236}">
                <a16:creationId xmlns:a16="http://schemas.microsoft.com/office/drawing/2014/main" id="{2DDC1247-21F6-4268-B524-D48A7B8C1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8862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2" name="Line 36">
            <a:extLst>
              <a:ext uri="{FF2B5EF4-FFF2-40B4-BE49-F238E27FC236}">
                <a16:creationId xmlns:a16="http://schemas.microsoft.com/office/drawing/2014/main" id="{6F99E53E-5D72-4A8F-B741-8346D06CA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14800"/>
            <a:ext cx="2133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3" name="Line 37">
            <a:extLst>
              <a:ext uri="{FF2B5EF4-FFF2-40B4-BE49-F238E27FC236}">
                <a16:creationId xmlns:a16="http://schemas.microsoft.com/office/drawing/2014/main" id="{C45EFEF8-54D5-4168-AEE5-30BCE895D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5720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4" name="Line 38">
            <a:extLst>
              <a:ext uri="{FF2B5EF4-FFF2-40B4-BE49-F238E27FC236}">
                <a16:creationId xmlns:a16="http://schemas.microsoft.com/office/drawing/2014/main" id="{B6DF06C6-E4D5-4CF3-972F-2BDB63460B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5720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7" name="Rectangle 39">
            <a:extLst>
              <a:ext uri="{FF2B5EF4-FFF2-40B4-BE49-F238E27FC236}">
                <a16:creationId xmlns:a16="http://schemas.microsoft.com/office/drawing/2014/main" id="{E8A15B63-51DE-4630-9496-89D8A7B55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3109913"/>
            <a:ext cx="1538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$1,268.00</a:t>
            </a:r>
          </a:p>
        </p:txBody>
      </p:sp>
      <p:sp>
        <p:nvSpPr>
          <p:cNvPr id="53288" name="Rectangle 40">
            <a:extLst>
              <a:ext uri="{FF2B5EF4-FFF2-40B4-BE49-F238E27FC236}">
                <a16:creationId xmlns:a16="http://schemas.microsoft.com/office/drawing/2014/main" id="{C72A3AE0-C17A-40A7-98E4-44E983043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4557713"/>
            <a:ext cx="1284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$347.20</a:t>
            </a:r>
          </a:p>
        </p:txBody>
      </p:sp>
      <p:sp>
        <p:nvSpPr>
          <p:cNvPr id="53289" name="Rectangle 41">
            <a:extLst>
              <a:ext uri="{FF2B5EF4-FFF2-40B4-BE49-F238E27FC236}">
                <a16:creationId xmlns:a16="http://schemas.microsoft.com/office/drawing/2014/main" id="{D1EFD7CE-A392-45BE-AA85-16BC88AE2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5853113"/>
            <a:ext cx="1114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$62.10</a:t>
            </a:r>
          </a:p>
        </p:txBody>
      </p:sp>
      <p:sp>
        <p:nvSpPr>
          <p:cNvPr id="53290" name="Rectangle 42">
            <a:extLst>
              <a:ext uri="{FF2B5EF4-FFF2-40B4-BE49-F238E27FC236}">
                <a16:creationId xmlns:a16="http://schemas.microsoft.com/office/drawing/2014/main" id="{14739055-8CF2-445D-B7E7-3EF6B51C4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3705225"/>
            <a:ext cx="10382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Plus</a:t>
            </a:r>
          </a:p>
        </p:txBody>
      </p:sp>
      <p:sp>
        <p:nvSpPr>
          <p:cNvPr id="53291" name="Rectangle 43">
            <a:extLst>
              <a:ext uri="{FF2B5EF4-FFF2-40B4-BE49-F238E27FC236}">
                <a16:creationId xmlns:a16="http://schemas.microsoft.com/office/drawing/2014/main" id="{B6988706-4E99-43AC-9014-A477790C2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5076825"/>
            <a:ext cx="10382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Plus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3A5BB174-1FFF-4105-B7B0-7048F3AF7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763000" cy="4800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/>
              <a:t>General Formula: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en-US">
                <a:solidFill>
                  <a:srgbClr val="A75151"/>
                </a:solidFill>
              </a:rPr>
              <a:t>FV</a:t>
            </a:r>
            <a:r>
              <a:rPr lang="en-US" baseline="-25000">
                <a:solidFill>
                  <a:schemeClr val="tx2"/>
                </a:solidFill>
              </a:rPr>
              <a:t>n</a:t>
            </a:r>
            <a:r>
              <a:rPr lang="en-US"/>
              <a:t>	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/>
              <a:t>(1 + [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/</a:t>
            </a:r>
            <a:r>
              <a:rPr lang="en-US">
                <a:solidFill>
                  <a:schemeClr val="hlink"/>
                </a:solidFill>
              </a:rPr>
              <a:t>m</a:t>
            </a:r>
            <a:r>
              <a:rPr lang="en-US"/>
              <a:t>])</a:t>
            </a:r>
            <a:r>
              <a:rPr lang="en-US" baseline="30000">
                <a:solidFill>
                  <a:schemeClr val="hlink"/>
                </a:solidFill>
              </a:rPr>
              <a:t>m</a:t>
            </a:r>
            <a:r>
              <a:rPr lang="en-US" baseline="30000">
                <a:solidFill>
                  <a:schemeClr val="tx2"/>
                </a:solidFill>
              </a:rPr>
              <a:t>n</a:t>
            </a:r>
            <a:endParaRPr lang="en-US" baseline="30000"/>
          </a:p>
          <a:p>
            <a:pPr>
              <a:buFont typeface="Monotype Sorts" pitchFamily="2" charset="2"/>
              <a:buNone/>
              <a:defRPr/>
            </a:pPr>
            <a:r>
              <a:rPr lang="en-US" sz="3200"/>
              <a:t>		</a:t>
            </a:r>
            <a:r>
              <a:rPr lang="en-US" sz="3200">
                <a:solidFill>
                  <a:schemeClr val="tx2"/>
                </a:solidFill>
              </a:rPr>
              <a:t>n</a:t>
            </a:r>
            <a:r>
              <a:rPr lang="en-US" sz="3200"/>
              <a:t>:	    Number of Years				</a:t>
            </a:r>
            <a:r>
              <a:rPr lang="en-US" sz="3200">
                <a:solidFill>
                  <a:schemeClr val="hlink"/>
                </a:solidFill>
              </a:rPr>
              <a:t>m</a:t>
            </a:r>
            <a:r>
              <a:rPr lang="en-US" sz="3200"/>
              <a:t>:	    Compounding Periods per Year	</a:t>
            </a:r>
            <a:r>
              <a:rPr lang="en-US" sz="3200">
                <a:solidFill>
                  <a:srgbClr val="C277FF"/>
                </a:solidFill>
              </a:rPr>
              <a:t>i</a:t>
            </a:r>
            <a:r>
              <a:rPr lang="en-US" sz="3200"/>
              <a:t>:	    Annual Interest Rate				</a:t>
            </a:r>
            <a:r>
              <a:rPr lang="en-US" sz="3200">
                <a:solidFill>
                  <a:srgbClr val="A75151"/>
                </a:solidFill>
              </a:rPr>
              <a:t>FV</a:t>
            </a:r>
            <a:r>
              <a:rPr lang="en-US" sz="3200" baseline="-25000">
                <a:solidFill>
                  <a:schemeClr val="tx2"/>
                </a:solidFill>
              </a:rPr>
              <a:t>n</a:t>
            </a:r>
            <a:r>
              <a:rPr lang="en-US" sz="3200" baseline="-25000"/>
              <a:t>,</a:t>
            </a:r>
            <a:r>
              <a:rPr lang="en-US" sz="3200" baseline="-25000">
                <a:solidFill>
                  <a:schemeClr val="hlink"/>
                </a:solidFill>
              </a:rPr>
              <a:t>m</a:t>
            </a:r>
            <a:r>
              <a:rPr lang="en-US" sz="3200"/>
              <a:t>:  FV at the end of Year n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3200"/>
              <a:t>		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/>
              <a:t>:	    PV of the Cash Flow today</a:t>
            </a:r>
          </a:p>
        </p:txBody>
      </p:sp>
      <p:sp>
        <p:nvSpPr>
          <p:cNvPr id="75779" name="Line 3">
            <a:extLst>
              <a:ext uri="{FF2B5EF4-FFF2-40B4-BE49-F238E27FC236}">
                <a16:creationId xmlns:a16="http://schemas.microsoft.com/office/drawing/2014/main" id="{AFF4E8CE-93EC-44F4-ABC1-6AB054E49C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733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E87BA94E-CA7D-45EF-B3D7-10EA9CB7EF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48768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Frequency of Compounding</a:t>
            </a:r>
          </a:p>
        </p:txBody>
      </p:sp>
      <p:sp>
        <p:nvSpPr>
          <p:cNvPr id="75781" name="Line 5">
            <a:extLst>
              <a:ext uri="{FF2B5EF4-FFF2-40B4-BE49-F238E27FC236}">
                <a16:creationId xmlns:a16="http://schemas.microsoft.com/office/drawing/2014/main" id="{BCE90D37-0D55-4FAC-882D-2EDA06087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733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F5B4706-C45C-4D0A-9DD1-E0C645D85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6482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Julie Miller has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$1,000</a:t>
            </a:r>
            <a:r>
              <a:rPr lang="en-US"/>
              <a:t> to invest for </a:t>
            </a:r>
            <a:r>
              <a:rPr lang="en-US">
                <a:solidFill>
                  <a:schemeClr val="tx2"/>
                </a:solidFill>
              </a:rPr>
              <a:t>2 years </a:t>
            </a:r>
            <a:r>
              <a:rPr lang="en-US"/>
              <a:t>at an annual interest rate of </a:t>
            </a:r>
            <a:r>
              <a:rPr lang="en-US">
                <a:solidFill>
                  <a:srgbClr val="C277FF"/>
                </a:solidFill>
              </a:rPr>
              <a:t>12%</a:t>
            </a:r>
            <a:r>
              <a:rPr lang="en-US"/>
              <a:t>.</a:t>
            </a:r>
          </a:p>
          <a:p>
            <a:pPr marL="0" indent="0"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Annual 	   </a:t>
            </a:r>
            <a:r>
              <a:rPr lang="en-US">
                <a:solidFill>
                  <a:srgbClr val="A75151"/>
                </a:solidFill>
              </a:rPr>
              <a:t>FV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/>
              <a:t> 	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1,000</a:t>
            </a:r>
            <a:r>
              <a:rPr lang="en-US"/>
              <a:t>(1+ [</a:t>
            </a:r>
            <a:r>
              <a:rPr lang="en-US">
                <a:solidFill>
                  <a:srgbClr val="C277FF"/>
                </a:solidFill>
              </a:rPr>
              <a:t>.12</a:t>
            </a:r>
            <a:r>
              <a:rPr lang="en-US"/>
              <a:t>/</a:t>
            </a:r>
            <a:r>
              <a:rPr lang="en-US">
                <a:solidFill>
                  <a:schemeClr val="hlink"/>
                </a:solidFill>
              </a:rPr>
              <a:t>1</a:t>
            </a:r>
            <a:r>
              <a:rPr lang="en-US"/>
              <a:t>])</a:t>
            </a:r>
            <a:r>
              <a:rPr lang="en-US" baseline="30000">
                <a:solidFill>
                  <a:schemeClr val="hlink"/>
                </a:solidFill>
              </a:rPr>
              <a:t>(1)</a:t>
            </a:r>
            <a:r>
              <a:rPr lang="en-US" baseline="30000">
                <a:solidFill>
                  <a:schemeClr val="tx2"/>
                </a:solidFill>
              </a:rPr>
              <a:t>(2) 	         		</a:t>
            </a:r>
            <a:r>
              <a:rPr lang="en-US"/>
              <a:t>= </a:t>
            </a: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1,254.40</a:t>
            </a:r>
          </a:p>
          <a:p>
            <a:pPr marL="0" indent="0"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Semi 		   </a:t>
            </a:r>
            <a:r>
              <a:rPr lang="en-US">
                <a:solidFill>
                  <a:srgbClr val="A75151"/>
                </a:solidFill>
              </a:rPr>
              <a:t>FV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/>
              <a:t> 	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1,000</a:t>
            </a:r>
            <a:r>
              <a:rPr lang="en-US"/>
              <a:t>(1+ [</a:t>
            </a:r>
            <a:r>
              <a:rPr lang="en-US">
                <a:solidFill>
                  <a:srgbClr val="C277FF"/>
                </a:solidFill>
              </a:rPr>
              <a:t>.12</a:t>
            </a:r>
            <a:r>
              <a:rPr lang="en-US"/>
              <a:t>/</a:t>
            </a:r>
            <a:r>
              <a:rPr lang="en-US">
                <a:solidFill>
                  <a:schemeClr val="hlink"/>
                </a:solidFill>
              </a:rPr>
              <a:t>2</a:t>
            </a:r>
            <a:r>
              <a:rPr lang="en-US"/>
              <a:t>])</a:t>
            </a:r>
            <a:r>
              <a:rPr lang="en-US" baseline="30000">
                <a:solidFill>
                  <a:schemeClr val="hlink"/>
                </a:solidFill>
              </a:rPr>
              <a:t>(2)</a:t>
            </a:r>
            <a:r>
              <a:rPr lang="en-US" baseline="30000">
                <a:solidFill>
                  <a:schemeClr val="tx2"/>
                </a:solidFill>
              </a:rPr>
              <a:t>(2) 	         		</a:t>
            </a:r>
            <a:r>
              <a:rPr lang="en-US"/>
              <a:t>= </a:t>
            </a: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1,262.48</a:t>
            </a:r>
          </a:p>
        </p:txBody>
      </p:sp>
      <p:sp>
        <p:nvSpPr>
          <p:cNvPr id="76803" name="Line 3">
            <a:extLst>
              <a:ext uri="{FF2B5EF4-FFF2-40B4-BE49-F238E27FC236}">
                <a16:creationId xmlns:a16="http://schemas.microsoft.com/office/drawing/2014/main" id="{3C2C3C51-48F8-44E9-80A3-EB5C94D28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14EFAD3E-C314-44A7-B5B8-28D974296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Impact of Frequency</a:t>
            </a:r>
          </a:p>
        </p:txBody>
      </p:sp>
      <p:sp>
        <p:nvSpPr>
          <p:cNvPr id="76805" name="Line 5">
            <a:extLst>
              <a:ext uri="{FF2B5EF4-FFF2-40B4-BE49-F238E27FC236}">
                <a16:creationId xmlns:a16="http://schemas.microsoft.com/office/drawing/2014/main" id="{69E6EFC0-A47B-4B5D-8997-0D0EFBD37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06FAA62-FFA0-4F73-9119-B06AEDA5F1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915400" cy="46482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Qrtly 		   </a:t>
            </a:r>
            <a:r>
              <a:rPr lang="en-US">
                <a:solidFill>
                  <a:srgbClr val="A75151"/>
                </a:solidFill>
              </a:rPr>
              <a:t>FV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/>
              <a:t>	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1,000</a:t>
            </a:r>
            <a:r>
              <a:rPr lang="en-US"/>
              <a:t>(1+ [</a:t>
            </a:r>
            <a:r>
              <a:rPr lang="en-US">
                <a:solidFill>
                  <a:srgbClr val="C277FF"/>
                </a:solidFill>
              </a:rPr>
              <a:t>.12</a:t>
            </a:r>
            <a:r>
              <a:rPr lang="en-US"/>
              <a:t>/</a:t>
            </a:r>
            <a:r>
              <a:rPr lang="en-US">
                <a:solidFill>
                  <a:schemeClr val="hlink"/>
                </a:solidFill>
              </a:rPr>
              <a:t>4</a:t>
            </a:r>
            <a:r>
              <a:rPr lang="en-US"/>
              <a:t>])</a:t>
            </a:r>
            <a:r>
              <a:rPr lang="en-US" baseline="30000">
                <a:solidFill>
                  <a:schemeClr val="hlink"/>
                </a:solidFill>
              </a:rPr>
              <a:t>(4)</a:t>
            </a:r>
            <a:r>
              <a:rPr lang="en-US" baseline="30000">
                <a:solidFill>
                  <a:schemeClr val="tx2"/>
                </a:solidFill>
              </a:rPr>
              <a:t>(2) 	         		</a:t>
            </a:r>
            <a:r>
              <a:rPr lang="en-US"/>
              <a:t>= </a:t>
            </a: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1,266.77</a:t>
            </a:r>
            <a:endParaRPr lang="en-US"/>
          </a:p>
          <a:p>
            <a:pPr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Monthly    </a:t>
            </a:r>
            <a:r>
              <a:rPr lang="en-US">
                <a:solidFill>
                  <a:srgbClr val="A75151"/>
                </a:solidFill>
              </a:rPr>
              <a:t>FV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 baseline="-25000">
                <a:solidFill>
                  <a:schemeClr val="hlink"/>
                </a:solidFill>
              </a:rPr>
              <a:t>	</a:t>
            </a:r>
            <a:r>
              <a:rPr lang="en-US"/>
              <a:t>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1,000</a:t>
            </a:r>
            <a:r>
              <a:rPr lang="en-US"/>
              <a:t>(1+ [</a:t>
            </a:r>
            <a:r>
              <a:rPr lang="en-US">
                <a:solidFill>
                  <a:srgbClr val="C277FF"/>
                </a:solidFill>
              </a:rPr>
              <a:t>.12</a:t>
            </a:r>
            <a:r>
              <a:rPr lang="en-US"/>
              <a:t>/</a:t>
            </a:r>
            <a:r>
              <a:rPr lang="en-US">
                <a:solidFill>
                  <a:schemeClr val="hlink"/>
                </a:solidFill>
              </a:rPr>
              <a:t>12</a:t>
            </a:r>
            <a:r>
              <a:rPr lang="en-US"/>
              <a:t>])</a:t>
            </a:r>
            <a:r>
              <a:rPr lang="en-US" baseline="30000">
                <a:solidFill>
                  <a:schemeClr val="hlink"/>
                </a:solidFill>
              </a:rPr>
              <a:t>(12)</a:t>
            </a:r>
            <a:r>
              <a:rPr lang="en-US" baseline="30000">
                <a:solidFill>
                  <a:schemeClr val="tx2"/>
                </a:solidFill>
              </a:rPr>
              <a:t>(2) 				</a:t>
            </a:r>
            <a:r>
              <a:rPr lang="en-US"/>
              <a:t>= </a:t>
            </a: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1,269.73</a:t>
            </a:r>
            <a:endParaRPr lang="en-US"/>
          </a:p>
          <a:p>
            <a:pPr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Daily 		   </a:t>
            </a:r>
            <a:r>
              <a:rPr lang="en-US">
                <a:solidFill>
                  <a:srgbClr val="A75151"/>
                </a:solidFill>
              </a:rPr>
              <a:t>FV</a:t>
            </a:r>
            <a:r>
              <a:rPr lang="en-US" baseline="-25000">
                <a:solidFill>
                  <a:schemeClr val="tx2"/>
                </a:solidFill>
              </a:rPr>
              <a:t>2</a:t>
            </a:r>
            <a:r>
              <a:rPr lang="en-US" baseline="-25000">
                <a:solidFill>
                  <a:schemeClr val="hlink"/>
                </a:solidFill>
              </a:rPr>
              <a:t>	</a:t>
            </a:r>
            <a:r>
              <a:rPr lang="en-US"/>
              <a:t>=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1,000</a:t>
            </a:r>
            <a:r>
              <a:rPr lang="en-US"/>
              <a:t>(1+</a:t>
            </a:r>
            <a:r>
              <a:rPr lang="en-US" sz="3200"/>
              <a:t>[</a:t>
            </a:r>
            <a:r>
              <a:rPr lang="en-US" sz="3200">
                <a:solidFill>
                  <a:srgbClr val="C277FF"/>
                </a:solidFill>
              </a:rPr>
              <a:t>.12</a:t>
            </a:r>
            <a:r>
              <a:rPr lang="en-US" sz="3200"/>
              <a:t>/</a:t>
            </a:r>
            <a:r>
              <a:rPr lang="en-US" sz="3200">
                <a:solidFill>
                  <a:schemeClr val="hlink"/>
                </a:solidFill>
              </a:rPr>
              <a:t>365</a:t>
            </a:r>
            <a:r>
              <a:rPr lang="en-US" sz="3200"/>
              <a:t>]</a:t>
            </a:r>
            <a:r>
              <a:rPr lang="en-US"/>
              <a:t>)</a:t>
            </a:r>
            <a:r>
              <a:rPr lang="en-US" baseline="30000">
                <a:solidFill>
                  <a:schemeClr val="hlink"/>
                </a:solidFill>
              </a:rPr>
              <a:t>(365)</a:t>
            </a:r>
            <a:r>
              <a:rPr lang="en-US" baseline="30000">
                <a:solidFill>
                  <a:schemeClr val="tx2"/>
                </a:solidFill>
              </a:rPr>
              <a:t>(2) 				</a:t>
            </a:r>
            <a:r>
              <a:rPr lang="en-US"/>
              <a:t>= </a:t>
            </a:r>
            <a:r>
              <a:rPr 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1,271.20</a:t>
            </a:r>
          </a:p>
        </p:txBody>
      </p:sp>
      <p:sp>
        <p:nvSpPr>
          <p:cNvPr id="77827" name="Line 3">
            <a:extLst>
              <a:ext uri="{FF2B5EF4-FFF2-40B4-BE49-F238E27FC236}">
                <a16:creationId xmlns:a16="http://schemas.microsoft.com/office/drawing/2014/main" id="{41C099E4-0608-412E-903E-291B62067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C25E2382-3C3E-4E87-9E23-C22895510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Impact of Frequency</a:t>
            </a:r>
          </a:p>
        </p:txBody>
      </p:sp>
      <p:sp>
        <p:nvSpPr>
          <p:cNvPr id="77829" name="Line 5">
            <a:extLst>
              <a:ext uri="{FF2B5EF4-FFF2-40B4-BE49-F238E27FC236}">
                <a16:creationId xmlns:a16="http://schemas.microsoft.com/office/drawing/2014/main" id="{66F4E15A-58BA-4FE3-A144-5396D17DA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>
            <a:extLst>
              <a:ext uri="{FF2B5EF4-FFF2-40B4-BE49-F238E27FC236}">
                <a16:creationId xmlns:a16="http://schemas.microsoft.com/office/drawing/2014/main" id="{79CDE5D7-C1EC-4F50-947E-284564A4D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4959350"/>
            <a:ext cx="4254500" cy="1130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F18E282-93D9-4F2C-8F6A-F51602D1C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3434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  <a:tabLst>
                <a:tab pos="1428750" algn="l"/>
              </a:tabLst>
            </a:pPr>
            <a:r>
              <a:rPr lang="en-US" altLang="en-US"/>
              <a:t>Effective Annual Interest Rate</a:t>
            </a:r>
          </a:p>
          <a:p>
            <a:pPr algn="ctr">
              <a:buFont typeface="Monotype Sorts" pitchFamily="2" charset="2"/>
              <a:buNone/>
              <a:tabLst>
                <a:tab pos="1428750" algn="l"/>
              </a:tabLst>
            </a:pPr>
            <a:r>
              <a:rPr lang="en-US" altLang="en-US" sz="3200"/>
              <a:t>The actual rate of interest earned (paid) after adjusting the </a:t>
            </a:r>
            <a:r>
              <a:rPr lang="en-US" altLang="en-US" sz="3200" i="1">
                <a:solidFill>
                  <a:srgbClr val="C277FF"/>
                </a:solidFill>
              </a:rPr>
              <a:t>nominal rate</a:t>
            </a:r>
            <a:r>
              <a:rPr lang="en-US" altLang="en-US" sz="3200">
                <a:solidFill>
                  <a:srgbClr val="C277FF"/>
                </a:solidFill>
              </a:rPr>
              <a:t> </a:t>
            </a:r>
            <a:r>
              <a:rPr lang="en-US" altLang="en-US" sz="3200"/>
              <a:t>for factors such as the number of </a:t>
            </a:r>
            <a:r>
              <a:rPr lang="en-US" altLang="en-US" sz="3200">
                <a:solidFill>
                  <a:schemeClr val="hlink"/>
                </a:solidFill>
              </a:rPr>
              <a:t>compounding periods per year</a:t>
            </a:r>
            <a:r>
              <a:rPr lang="en-US" altLang="en-US" sz="3200"/>
              <a:t>.</a:t>
            </a:r>
          </a:p>
          <a:p>
            <a:pPr algn="ctr">
              <a:buFont typeface="Monotype Sorts" pitchFamily="2" charset="2"/>
              <a:buNone/>
              <a:tabLst>
                <a:tab pos="1428750" algn="l"/>
              </a:tabLst>
            </a:pPr>
            <a:endParaRPr lang="en-US" altLang="en-US" sz="1800"/>
          </a:p>
          <a:p>
            <a:pPr algn="ctr">
              <a:buFont typeface="Monotype Sorts" pitchFamily="2" charset="2"/>
              <a:buNone/>
              <a:tabLst>
                <a:tab pos="1428750" algn="l"/>
              </a:tabLst>
            </a:pPr>
            <a:r>
              <a:rPr lang="en-US" altLang="en-US"/>
              <a:t>(1 +  [ </a:t>
            </a:r>
            <a:r>
              <a:rPr lang="en-US" altLang="en-US">
                <a:solidFill>
                  <a:srgbClr val="C277FF"/>
                </a:solidFill>
              </a:rPr>
              <a:t>i</a:t>
            </a:r>
            <a:r>
              <a:rPr lang="en-US" altLang="en-US">
                <a:solidFill>
                  <a:srgbClr val="380069"/>
                </a:solidFill>
              </a:rPr>
              <a:t> </a:t>
            </a:r>
            <a:r>
              <a:rPr lang="en-US" altLang="en-US"/>
              <a:t>/ </a:t>
            </a:r>
            <a:r>
              <a:rPr lang="en-US" altLang="en-US">
                <a:solidFill>
                  <a:schemeClr val="hlink"/>
                </a:solidFill>
              </a:rPr>
              <a:t>m </a:t>
            </a:r>
            <a:r>
              <a:rPr lang="en-US" altLang="en-US"/>
              <a:t>] )</a:t>
            </a:r>
            <a:r>
              <a:rPr lang="en-US" altLang="en-US" baseline="30000">
                <a:solidFill>
                  <a:schemeClr val="hlink"/>
                </a:solidFill>
              </a:rPr>
              <a:t>m</a:t>
            </a:r>
            <a:r>
              <a:rPr lang="en-US" altLang="en-US" baseline="30000"/>
              <a:t> </a:t>
            </a:r>
            <a:r>
              <a:rPr lang="en-US" altLang="en-US"/>
              <a:t>- 1</a:t>
            </a:r>
          </a:p>
        </p:txBody>
      </p:sp>
      <p:sp>
        <p:nvSpPr>
          <p:cNvPr id="82948" name="Line 4">
            <a:extLst>
              <a:ext uri="{FF2B5EF4-FFF2-40B4-BE49-F238E27FC236}">
                <a16:creationId xmlns:a16="http://schemas.microsoft.com/office/drawing/2014/main" id="{BA85CB7F-F0AD-4503-AE50-DAC2C72AC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343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5172E3A8-B3EC-465E-BCCE-9AE2E6A2B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Effective Annual 	</a:t>
            </a:r>
            <a:br>
              <a:rPr lang="en-US" b="1"/>
            </a:br>
            <a:r>
              <a:rPr lang="en-US" b="1"/>
              <a:t>Interest Rate</a:t>
            </a:r>
          </a:p>
        </p:txBody>
      </p:sp>
      <p:sp>
        <p:nvSpPr>
          <p:cNvPr id="82950" name="Line 6">
            <a:extLst>
              <a:ext uri="{FF2B5EF4-FFF2-40B4-BE49-F238E27FC236}">
                <a16:creationId xmlns:a16="http://schemas.microsoft.com/office/drawing/2014/main" id="{4139BCB1-187B-42F8-87F8-039AD1EA5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343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15492C0-DCC4-4A0C-9319-256A7772B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077200" cy="4191000"/>
          </a:xfrm>
        </p:spPr>
        <p:txBody>
          <a:bodyPr/>
          <a:lstStyle/>
          <a:p>
            <a:pPr algn="ctr"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 i="1"/>
              <a:t>Basket Wonders (BW) </a:t>
            </a:r>
            <a:r>
              <a:rPr lang="en-US"/>
              <a:t>has a $1,000 CD at the bank.  The interest rate is </a:t>
            </a:r>
            <a:r>
              <a:rPr lang="en-US">
                <a:solidFill>
                  <a:srgbClr val="C277FF"/>
                </a:solidFill>
              </a:rPr>
              <a:t>6%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compounded quarterly </a:t>
            </a:r>
            <a:r>
              <a:rPr lang="en-US"/>
              <a:t>for 1 year.  What is the Effective Annual Interest Rate (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EAR</a:t>
            </a:r>
            <a:r>
              <a:rPr lang="en-US"/>
              <a:t>)?</a:t>
            </a:r>
          </a:p>
          <a:p>
            <a:pPr>
              <a:buFont typeface="Monotype Sorts" pitchFamily="2" charset="2"/>
              <a:buNone/>
              <a:tabLst>
                <a:tab pos="1428750" algn="l"/>
              </a:tabLst>
              <a:defRPr/>
            </a:pPr>
            <a:r>
              <a:rPr lang="en-US"/>
              <a:t>	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EAR	</a:t>
            </a:r>
            <a:r>
              <a:rPr lang="en-US"/>
              <a:t>= ( 1 +</a:t>
            </a:r>
            <a:r>
              <a:rPr lang="en-US">
                <a:solidFill>
                  <a:srgbClr val="C277FF"/>
                </a:solidFill>
              </a:rPr>
              <a:t> 6% </a:t>
            </a:r>
            <a:r>
              <a:rPr lang="en-US"/>
              <a:t>/ </a:t>
            </a:r>
            <a:r>
              <a:rPr lang="en-US">
                <a:solidFill>
                  <a:schemeClr val="hlink"/>
                </a:solidFill>
              </a:rPr>
              <a:t>4</a:t>
            </a:r>
            <a:r>
              <a:rPr lang="en-US"/>
              <a:t> )</a:t>
            </a:r>
            <a:r>
              <a:rPr lang="en-US" baseline="30000">
                <a:solidFill>
                  <a:schemeClr val="hlink"/>
                </a:solidFill>
              </a:rPr>
              <a:t>4</a:t>
            </a:r>
            <a:r>
              <a:rPr lang="en-US"/>
              <a:t> - 1 				= 1.0614 - 1 = .0614 or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6.14%!</a:t>
            </a:r>
          </a:p>
        </p:txBody>
      </p:sp>
      <p:sp>
        <p:nvSpPr>
          <p:cNvPr id="83971" name="Line 3">
            <a:extLst>
              <a:ext uri="{FF2B5EF4-FFF2-40B4-BE49-F238E27FC236}">
                <a16:creationId xmlns:a16="http://schemas.microsoft.com/office/drawing/2014/main" id="{B76DAC7C-133A-454C-9337-85D422C5A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C5621A3D-9207-4BC8-8663-7BFCAC4C6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BW’s Effective </a:t>
            </a:r>
            <a:br>
              <a:rPr lang="en-US" b="1"/>
            </a:br>
            <a:r>
              <a:rPr lang="en-US" b="1"/>
              <a:t>Annual Interest Rate</a:t>
            </a:r>
          </a:p>
        </p:txBody>
      </p:sp>
      <p:sp>
        <p:nvSpPr>
          <p:cNvPr id="83973" name="Line 5">
            <a:extLst>
              <a:ext uri="{FF2B5EF4-FFF2-40B4-BE49-F238E27FC236}">
                <a16:creationId xmlns:a16="http://schemas.microsoft.com/office/drawing/2014/main" id="{EDF871FC-4944-4E86-B99C-84A9D0148D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49867B5E-F999-4FB1-B921-E6B6733EBF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763000" cy="48006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1.		Calculate the </a:t>
            </a:r>
            <a:r>
              <a:rPr lang="en-US" sz="3000">
                <a:solidFill>
                  <a:schemeClr val="hlink"/>
                </a:solidFill>
              </a:rPr>
              <a:t>payment per period</a:t>
            </a:r>
            <a:r>
              <a:rPr lang="en-US" sz="3000"/>
              <a:t>.</a:t>
            </a:r>
          </a:p>
          <a:p>
            <a:pPr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2.		Determine the </a:t>
            </a:r>
            <a:r>
              <a:rPr lang="en-US" sz="3000">
                <a:solidFill>
                  <a:srgbClr val="380069"/>
                </a:solidFill>
              </a:rPr>
              <a:t>interest</a:t>
            </a:r>
            <a:r>
              <a:rPr lang="en-US" sz="3000"/>
              <a:t> in Period t.			   </a:t>
            </a:r>
            <a:r>
              <a:rPr lang="en-US" sz="3000" i="1"/>
              <a:t>(</a:t>
            </a:r>
            <a:r>
              <a:rPr lang="en-US" sz="3000" i="1">
                <a:solidFill>
                  <a:schemeClr val="tx2"/>
                </a:solidFill>
              </a:rPr>
              <a:t>Loan balance </a:t>
            </a:r>
            <a:r>
              <a:rPr lang="en-US" sz="3000" i="1"/>
              <a:t>at t-1) x (i% / m)</a:t>
            </a:r>
            <a:endParaRPr lang="en-US" sz="3000"/>
          </a:p>
          <a:p>
            <a:pPr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3.		Compute</a:t>
            </a:r>
            <a:r>
              <a:rPr lang="en-US" sz="3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principal payment </a:t>
            </a:r>
            <a:r>
              <a:rPr lang="en-US" sz="3000"/>
              <a:t>in Period t.		</a:t>
            </a:r>
            <a:r>
              <a:rPr lang="en-US" sz="3000" i="1"/>
              <a:t>(</a:t>
            </a:r>
            <a:r>
              <a:rPr lang="en-US" sz="3000" i="1">
                <a:solidFill>
                  <a:schemeClr val="hlink"/>
                </a:solidFill>
              </a:rPr>
              <a:t>Payment</a:t>
            </a:r>
            <a:r>
              <a:rPr lang="en-US" sz="3000" i="1"/>
              <a:t> - </a:t>
            </a:r>
            <a:r>
              <a:rPr lang="en-US" sz="3000" i="1">
                <a:solidFill>
                  <a:srgbClr val="380069"/>
                </a:solidFill>
              </a:rPr>
              <a:t>interest</a:t>
            </a:r>
            <a:r>
              <a:rPr lang="en-US" sz="3000" i="1"/>
              <a:t> from Step 2)</a:t>
            </a:r>
            <a:endParaRPr lang="en-US" sz="3000"/>
          </a:p>
          <a:p>
            <a:pPr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4.		Determine ending balance in Period t.		</a:t>
            </a:r>
            <a:r>
              <a:rPr lang="en-US" sz="3000" i="1"/>
              <a:t>(</a:t>
            </a:r>
            <a:r>
              <a:rPr lang="en-US" sz="3000" i="1">
                <a:solidFill>
                  <a:schemeClr val="tx2"/>
                </a:solidFill>
              </a:rPr>
              <a:t>Balance</a:t>
            </a:r>
            <a:r>
              <a:rPr lang="en-US" sz="3000" i="1"/>
              <a:t> - </a:t>
            </a:r>
            <a:r>
              <a:rPr lang="en-US" sz="3000" i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principal payment </a:t>
            </a:r>
            <a:r>
              <a:rPr lang="en-US" sz="3000" i="1"/>
              <a:t>from Step 3)</a:t>
            </a:r>
            <a:endParaRPr lang="en-US" sz="3000"/>
          </a:p>
          <a:p>
            <a:pPr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5.		Start again at Step 2 and repeat.</a:t>
            </a:r>
          </a:p>
        </p:txBody>
      </p:sp>
      <p:sp>
        <p:nvSpPr>
          <p:cNvPr id="86019" name="Line 3">
            <a:extLst>
              <a:ext uri="{FF2B5EF4-FFF2-40B4-BE49-F238E27FC236}">
                <a16:creationId xmlns:a16="http://schemas.microsoft.com/office/drawing/2014/main" id="{7102E69F-4CC8-47C2-95C2-9779BF23B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2BE84FB7-C760-4BD3-B17E-7DB7D76FB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3914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tabLst>
                <a:tab pos="3476625" algn="l"/>
              </a:tabLst>
              <a:defRPr/>
            </a:pPr>
            <a:r>
              <a:rPr lang="en-US" sz="4200" b="1"/>
              <a:t>Steps to Amortizing a Loan</a:t>
            </a:r>
          </a:p>
        </p:txBody>
      </p:sp>
      <p:sp>
        <p:nvSpPr>
          <p:cNvPr id="86021" name="Line 5">
            <a:extLst>
              <a:ext uri="{FF2B5EF4-FFF2-40B4-BE49-F238E27FC236}">
                <a16:creationId xmlns:a16="http://schemas.microsoft.com/office/drawing/2014/main" id="{BD22D59B-C641-42FF-A855-76C6ABBDC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C54D0BA-8E64-445D-A1B1-A820455FD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77200" cy="4800600"/>
          </a:xfrm>
        </p:spPr>
        <p:txBody>
          <a:bodyPr/>
          <a:lstStyle/>
          <a:p>
            <a:pPr marL="0" indent="0" algn="ctr">
              <a:spcAft>
                <a:spcPct val="0"/>
              </a:spcAft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Julie Miller is borrowing </a:t>
            </a:r>
            <a:r>
              <a:rPr 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 </a:t>
            </a:r>
            <a:r>
              <a:rPr lang="en-US" sz="3000"/>
              <a:t>at a compound annual interest rate of </a:t>
            </a:r>
            <a:r>
              <a:rPr lang="en-US" sz="3000">
                <a:solidFill>
                  <a:srgbClr val="C277FF"/>
                </a:solidFill>
              </a:rPr>
              <a:t>12%</a:t>
            </a:r>
            <a:r>
              <a:rPr lang="en-US" sz="3000"/>
              <a:t>.  Amortize the loan if </a:t>
            </a:r>
            <a:r>
              <a:rPr lang="en-US" sz="3000">
                <a:solidFill>
                  <a:schemeClr val="hlink"/>
                </a:solidFill>
              </a:rPr>
              <a:t>annual payments </a:t>
            </a:r>
            <a:r>
              <a:rPr lang="en-US" sz="3000"/>
              <a:t>are made for </a:t>
            </a:r>
            <a:r>
              <a:rPr lang="en-US" sz="3000">
                <a:solidFill>
                  <a:schemeClr val="tx2"/>
                </a:solidFill>
              </a:rPr>
              <a:t>5 years</a:t>
            </a:r>
            <a:r>
              <a:rPr lang="en-US" sz="3000"/>
              <a:t>.</a:t>
            </a:r>
          </a:p>
          <a:p>
            <a:pPr marL="0" indent="0"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 u="sng"/>
              <a:t>Step 1:		Payment</a:t>
            </a:r>
            <a:endParaRPr lang="en-US" sz="3000"/>
          </a:p>
          <a:p>
            <a:pPr marL="0" indent="0">
              <a:spcAft>
                <a:spcPct val="0"/>
              </a:spcAft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>
                <a:solidFill>
                  <a:srgbClr val="014A01"/>
                </a:solidFill>
              </a:rPr>
              <a:t>		       </a:t>
            </a:r>
            <a:r>
              <a:rPr 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0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000"/>
              <a:t> 	= </a:t>
            </a:r>
            <a:r>
              <a:rPr lang="en-US" sz="3000">
                <a:solidFill>
                  <a:schemeClr val="hlink"/>
                </a:solidFill>
              </a:rPr>
              <a:t>R</a:t>
            </a:r>
            <a:r>
              <a:rPr lang="en-US" sz="3000"/>
              <a:t> (PVIFA </a:t>
            </a:r>
            <a:r>
              <a:rPr lang="en-US" sz="3000" baseline="-25000">
                <a:solidFill>
                  <a:srgbClr val="C277FF"/>
                </a:solidFill>
              </a:rPr>
              <a:t>i%</a:t>
            </a:r>
            <a:r>
              <a:rPr lang="en-US" sz="3000" baseline="-25000"/>
              <a:t>,</a:t>
            </a:r>
            <a:r>
              <a:rPr lang="en-US" sz="3000" baseline="-25000">
                <a:solidFill>
                  <a:schemeClr val="tx2"/>
                </a:solidFill>
              </a:rPr>
              <a:t>n</a:t>
            </a:r>
            <a:r>
              <a:rPr lang="en-US" sz="3000"/>
              <a:t>)</a:t>
            </a:r>
          </a:p>
          <a:p>
            <a:pPr marL="0" indent="0">
              <a:spcAft>
                <a:spcPct val="0"/>
              </a:spcAft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>
                <a:solidFill>
                  <a:srgbClr val="014A01"/>
                </a:solidFill>
              </a:rPr>
              <a:t>		 </a:t>
            </a:r>
            <a:r>
              <a:rPr 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 </a:t>
            </a:r>
            <a:r>
              <a:rPr lang="en-US" sz="3000"/>
              <a:t>	= </a:t>
            </a:r>
            <a:r>
              <a:rPr lang="en-US" sz="3000">
                <a:solidFill>
                  <a:schemeClr val="hlink"/>
                </a:solidFill>
              </a:rPr>
              <a:t>R</a:t>
            </a:r>
            <a:r>
              <a:rPr lang="en-US" sz="3000"/>
              <a:t> (PVIFA </a:t>
            </a:r>
            <a:r>
              <a:rPr lang="en-US" sz="3000" baseline="-25000">
                <a:solidFill>
                  <a:srgbClr val="C277FF"/>
                </a:solidFill>
              </a:rPr>
              <a:t>12%</a:t>
            </a:r>
            <a:r>
              <a:rPr lang="en-US" sz="3000" baseline="-25000"/>
              <a:t>,</a:t>
            </a:r>
            <a:r>
              <a:rPr lang="en-US" sz="3000" baseline="-25000">
                <a:solidFill>
                  <a:schemeClr val="tx2"/>
                </a:solidFill>
              </a:rPr>
              <a:t>5</a:t>
            </a:r>
            <a:r>
              <a:rPr lang="en-US" sz="3000"/>
              <a:t>)</a:t>
            </a:r>
          </a:p>
          <a:p>
            <a:pPr marL="0" indent="0">
              <a:spcAft>
                <a:spcPct val="0"/>
              </a:spcAft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>
                <a:solidFill>
                  <a:srgbClr val="014A01"/>
                </a:solidFill>
              </a:rPr>
              <a:t>		 </a:t>
            </a:r>
            <a:r>
              <a:rPr 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3000"/>
              <a:t> 	= </a:t>
            </a:r>
            <a:r>
              <a:rPr lang="en-US" sz="3000">
                <a:solidFill>
                  <a:schemeClr val="hlink"/>
                </a:solidFill>
              </a:rPr>
              <a:t>R</a:t>
            </a:r>
            <a:r>
              <a:rPr lang="en-US" sz="3000"/>
              <a:t> (3.605)</a:t>
            </a:r>
          </a:p>
          <a:p>
            <a:pPr marL="0" indent="0">
              <a:spcAft>
                <a:spcPct val="0"/>
              </a:spcAft>
              <a:buFont typeface="Monotype Sorts" pitchFamily="2" charset="2"/>
              <a:buNone/>
              <a:tabLst>
                <a:tab pos="976313" algn="l"/>
                <a:tab pos="1309688" algn="l"/>
                <a:tab pos="1428750" algn="l"/>
              </a:tabLst>
              <a:defRPr/>
            </a:pPr>
            <a:r>
              <a:rPr lang="en-US" sz="3000"/>
              <a:t>		</a:t>
            </a:r>
            <a:r>
              <a:rPr lang="en-US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3000"/>
              <a:t> = </a:t>
            </a:r>
            <a:r>
              <a:rPr 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$10,000</a:t>
            </a:r>
            <a:r>
              <a:rPr lang="en-US" sz="3000"/>
              <a:t> / 3.605 = </a:t>
            </a:r>
            <a:r>
              <a:rPr lang="en-US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$2,774</a:t>
            </a:r>
          </a:p>
        </p:txBody>
      </p:sp>
      <p:sp>
        <p:nvSpPr>
          <p:cNvPr id="87043" name="Line 3">
            <a:extLst>
              <a:ext uri="{FF2B5EF4-FFF2-40B4-BE49-F238E27FC236}">
                <a16:creationId xmlns:a16="http://schemas.microsoft.com/office/drawing/2014/main" id="{373F5369-E9D6-4649-BAE2-F0737AA6D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8C1E0AFF-9FD4-45F6-B72F-8AD9E0144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3914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tabLst>
                <a:tab pos="3476625" algn="l"/>
              </a:tabLst>
              <a:defRPr/>
            </a:pPr>
            <a:r>
              <a:rPr lang="en-US" sz="4200" b="1"/>
              <a:t>Amortizing a Loan Example</a:t>
            </a:r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CC2840AE-C6CD-4956-859E-2F13EE2A3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>
            <a:extLst>
              <a:ext uri="{FF2B5EF4-FFF2-40B4-BE49-F238E27FC236}">
                <a16:creationId xmlns:a16="http://schemas.microsoft.com/office/drawing/2014/main" id="{655553DB-63EA-44FD-8410-C7791D7DB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7FFD218-08A6-42E3-9BEC-0F4060A4F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tabLst>
                <a:tab pos="3476625" algn="l"/>
              </a:tabLst>
              <a:defRPr/>
            </a:pPr>
            <a:r>
              <a:rPr lang="en-US" sz="4200" b="1"/>
              <a:t>Amortizing a Loan Example</a:t>
            </a:r>
          </a:p>
        </p:txBody>
      </p:sp>
      <p:sp>
        <p:nvSpPr>
          <p:cNvPr id="88068" name="Line 4">
            <a:extLst>
              <a:ext uri="{FF2B5EF4-FFF2-40B4-BE49-F238E27FC236}">
                <a16:creationId xmlns:a16="http://schemas.microsoft.com/office/drawing/2014/main" id="{44AC872E-A536-4A75-A613-6C3F8FE322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8069" name="Object 5">
            <a:hlinkClick r:id="" action="ppaction://ole?verb=0"/>
            <a:extLst>
              <a:ext uri="{FF2B5EF4-FFF2-40B4-BE49-F238E27FC236}">
                <a16:creationId xmlns:a16="http://schemas.microsoft.com/office/drawing/2014/main" id="{93090BE4-1D22-48CC-AFCB-3FF38F633131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457200" y="1981200"/>
          <a:ext cx="8610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8" name="Document" r:id="rId3" imgW="8965692" imgH="5452872" progId="Word.Document.6">
                  <p:embed/>
                </p:oleObj>
              </mc:Choice>
              <mc:Fallback>
                <p:oleObj name="Document" r:id="rId3" imgW="8965692" imgH="5452872" progId="Word.Document.6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81200"/>
                        <a:ext cx="8610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0" name="Line 6">
            <a:extLst>
              <a:ext uri="{FF2B5EF4-FFF2-40B4-BE49-F238E27FC236}">
                <a16:creationId xmlns:a16="http://schemas.microsoft.com/office/drawing/2014/main" id="{5BE1C7A0-E69D-43E1-AF8E-985A669DD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714625"/>
            <a:ext cx="8229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1" name="Line 7">
            <a:extLst>
              <a:ext uri="{FF2B5EF4-FFF2-40B4-BE49-F238E27FC236}">
                <a16:creationId xmlns:a16="http://schemas.microsoft.com/office/drawing/2014/main" id="{BDDE4639-C0DE-43FD-9E38-53F50C3B9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057400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Rectangle 8">
            <a:extLst>
              <a:ext uri="{FF2B5EF4-FFF2-40B4-BE49-F238E27FC236}">
                <a16:creationId xmlns:a16="http://schemas.microsoft.com/office/drawing/2014/main" id="{210C6CE8-F39A-49B1-ABD3-B81359319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788" y="6081713"/>
            <a:ext cx="66262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0"/>
              <a:t>[Last Payment Slightly Higher Due to Rounding]</a:t>
            </a:r>
          </a:p>
        </p:txBody>
      </p:sp>
      <p:sp>
        <p:nvSpPr>
          <p:cNvPr id="88073" name="Line 9">
            <a:extLst>
              <a:ext uri="{FF2B5EF4-FFF2-40B4-BE49-F238E27FC236}">
                <a16:creationId xmlns:a16="http://schemas.microsoft.com/office/drawing/2014/main" id="{8696DB27-9A6B-420A-BC15-D6D7CACB0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3340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Line 10">
            <a:extLst>
              <a:ext uri="{FF2B5EF4-FFF2-40B4-BE49-F238E27FC236}">
                <a16:creationId xmlns:a16="http://schemas.microsoft.com/office/drawing/2014/main" id="{2FFA820C-7772-4BB2-8769-39933F3FF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3340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1">
            <a:extLst>
              <a:ext uri="{FF2B5EF4-FFF2-40B4-BE49-F238E27FC236}">
                <a16:creationId xmlns:a16="http://schemas.microsoft.com/office/drawing/2014/main" id="{AC53427C-E66D-46A0-B160-C7B28E631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3340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BE4D5545-B70B-4704-83B1-0EDE18648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181600"/>
            <a:ext cx="457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4078FBA4-2A11-44A1-B6D5-2E01813DE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2216150"/>
            <a:ext cx="2806700" cy="9017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077E081F-9902-4100-B48E-F8A2FECBC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79D313E-7E81-4FF2-B5F8-48018E6C6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Simple Interest Formula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FB698F9D-03E2-49A3-90F4-296C766C1F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9B03BA16-243F-4364-9A47-69077A814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620000" cy="4038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u="sng">
                <a:effectLst>
                  <a:outerShdw blurRad="38100" dist="38100" dir="2700000" algn="tl">
                    <a:srgbClr val="C0C0C0"/>
                  </a:outerShdw>
                </a:effectLst>
              </a:rPr>
              <a:t>Formula</a:t>
            </a:r>
            <a:r>
              <a:rPr lang="en-US"/>
              <a:t>		</a:t>
            </a:r>
            <a:r>
              <a:rPr lang="en-US">
                <a:solidFill>
                  <a:schemeClr val="hlink"/>
                </a:solidFill>
              </a:rPr>
              <a:t>SI </a:t>
            </a:r>
            <a:r>
              <a:rPr lang="en-US"/>
              <a:t>= 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(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)(</a:t>
            </a:r>
            <a:r>
              <a:rPr lang="en-US">
                <a:solidFill>
                  <a:schemeClr val="tx2"/>
                </a:solidFill>
              </a:rPr>
              <a:t>n</a:t>
            </a:r>
            <a:r>
              <a:rPr lang="en-US"/>
              <a:t>)</a:t>
            </a:r>
            <a:r>
              <a:rPr lang="en-US" sz="3200"/>
              <a:t>	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>
                <a:solidFill>
                  <a:schemeClr val="hlink"/>
                </a:solidFill>
              </a:rPr>
              <a:t>	SI</a:t>
            </a:r>
            <a:r>
              <a:rPr lang="en-US"/>
              <a:t>:	Simple Interest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>
                <a:solidFill>
                  <a:srgbClr val="014A01"/>
                </a:solidFill>
              </a:rPr>
              <a:t>	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:	Deposit today (t=0)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>
                <a:solidFill>
                  <a:srgbClr val="380069"/>
                </a:solidFill>
              </a:rPr>
              <a:t>	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:	Interest Rate per Period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>
                <a:solidFill>
                  <a:schemeClr val="tx2"/>
                </a:solidFill>
              </a:rPr>
              <a:t>	n</a:t>
            </a:r>
            <a:r>
              <a:rPr lang="en-US"/>
              <a:t>:	Number of Time Periods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Line 2">
            <a:extLst>
              <a:ext uri="{FF2B5EF4-FFF2-40B4-BE49-F238E27FC236}">
                <a16:creationId xmlns:a16="http://schemas.microsoft.com/office/drawing/2014/main" id="{CF8ADEE3-B469-47CB-A316-87DC26EA27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52588"/>
            <a:ext cx="6858000" cy="2381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0E99437-0D15-43E7-9B17-9CF3B6A53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453313" cy="1276350"/>
          </a:xfrm>
        </p:spPr>
        <p:txBody>
          <a:bodyPr/>
          <a:lstStyle/>
          <a:p>
            <a:pPr>
              <a:defRPr/>
            </a:pPr>
            <a:r>
              <a:rPr lang="en-US" sz="4200" b="1"/>
              <a:t>Usefulness of Amortization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22D414B7-05F5-4398-99AF-3ACB05485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733800"/>
            <a:ext cx="7772400" cy="2362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	Calculate Debt Outstanding </a:t>
            </a:r>
            <a:r>
              <a:rPr lang="en-US" sz="3200"/>
              <a:t>-- The 	quantity of outstanding debt 		may be used in financing the 	day-to-day activities of the firm.</a:t>
            </a:r>
          </a:p>
        </p:txBody>
      </p:sp>
      <p:sp>
        <p:nvSpPr>
          <p:cNvPr id="93189" name="Line 5">
            <a:extLst>
              <a:ext uri="{FF2B5EF4-FFF2-40B4-BE49-F238E27FC236}">
                <a16:creationId xmlns:a16="http://schemas.microsoft.com/office/drawing/2014/main" id="{B4E805AA-9D43-4D09-9C87-A482FC73F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1F03E7CB-1ECC-4DAA-AFD0-53E79FA3B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1.	Determine Interest Expense 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-- 	Interest expenses may reduce 	taxable income of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>
            <a:extLst>
              <a:ext uri="{FF2B5EF4-FFF2-40B4-BE49-F238E27FC236}">
                <a16:creationId xmlns:a16="http://schemas.microsoft.com/office/drawing/2014/main" id="{785CD871-073A-4452-A7CE-499CB6EBB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400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48F5B1-D40E-42B9-844A-24361002E05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4191000"/>
            <a:ext cx="7848600" cy="2438400"/>
          </a:xfrm>
        </p:spPr>
        <p:txBody>
          <a:bodyPr/>
          <a:lstStyle/>
          <a:p>
            <a:pPr>
              <a:spcAft>
                <a:spcPct val="75000"/>
              </a:spcAft>
              <a:defRPr/>
            </a:pPr>
            <a:r>
              <a:rPr lang="en-US">
                <a:solidFill>
                  <a:schemeClr val="hlink"/>
                </a:solidFill>
              </a:rPr>
              <a:t>SI 		</a:t>
            </a:r>
            <a:r>
              <a:rPr lang="en-US"/>
              <a:t>= </a:t>
            </a:r>
            <a:r>
              <a:rPr lang="en-US">
                <a:solidFill>
                  <a:srgbClr val="42B200"/>
                </a:solidFill>
              </a:rPr>
              <a:t>P</a:t>
            </a:r>
            <a:r>
              <a:rPr lang="en-US" baseline="-25000">
                <a:solidFill>
                  <a:srgbClr val="42B200"/>
                </a:solidFill>
              </a:rPr>
              <a:t>0</a:t>
            </a:r>
            <a:r>
              <a:rPr lang="en-US"/>
              <a:t>(</a:t>
            </a:r>
            <a:r>
              <a:rPr lang="en-US">
                <a:solidFill>
                  <a:srgbClr val="C277FF"/>
                </a:solidFill>
              </a:rPr>
              <a:t>i</a:t>
            </a:r>
            <a:r>
              <a:rPr lang="en-US"/>
              <a:t>)(</a:t>
            </a:r>
            <a:r>
              <a:rPr lang="en-US">
                <a:solidFill>
                  <a:schemeClr val="tx2"/>
                </a:solidFill>
              </a:rPr>
              <a:t>n</a:t>
            </a:r>
            <a:r>
              <a:rPr lang="en-US"/>
              <a:t>)</a:t>
            </a:r>
            <a:r>
              <a:rPr lang="en-US">
                <a:solidFill>
                  <a:schemeClr val="hlink"/>
                </a:solidFill>
              </a:rPr>
              <a:t>						</a:t>
            </a:r>
            <a:r>
              <a:rPr lang="en-US"/>
              <a:t>= </a:t>
            </a:r>
            <a:r>
              <a:rPr lang="en-US">
                <a:solidFill>
                  <a:srgbClr val="42B200"/>
                </a:solidFill>
              </a:rPr>
              <a:t>$1,000</a:t>
            </a:r>
            <a:r>
              <a:rPr lang="en-US"/>
              <a:t>(</a:t>
            </a:r>
            <a:r>
              <a:rPr lang="en-US">
                <a:solidFill>
                  <a:srgbClr val="C277FF"/>
                </a:solidFill>
              </a:rPr>
              <a:t>.07</a:t>
            </a:r>
            <a:r>
              <a:rPr lang="en-US"/>
              <a:t>)(</a:t>
            </a:r>
            <a:r>
              <a:rPr lang="en-US">
                <a:solidFill>
                  <a:schemeClr val="tx2"/>
                </a:solidFill>
              </a:rPr>
              <a:t>2</a:t>
            </a:r>
            <a:r>
              <a:rPr lang="en-US"/>
              <a:t>)					=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$140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0BC936BB-1AFA-4E61-973B-443E743CC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Simple Interest Example</a:t>
            </a:r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4016545C-CF6F-40FE-B67A-B8E149EC7F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40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FE35D91A-89A7-44F4-83CF-C89A0AF5FDF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05000"/>
            <a:ext cx="8229600" cy="2209800"/>
          </a:xfrm>
          <a:noFill/>
        </p:spPr>
        <p:txBody>
          <a:bodyPr/>
          <a:lstStyle/>
          <a:p>
            <a:r>
              <a:rPr lang="en-US" altLang="en-US" sz="3200"/>
              <a:t>Assume that you deposit </a:t>
            </a:r>
            <a:r>
              <a:rPr lang="en-US" altLang="en-US" sz="3200">
                <a:solidFill>
                  <a:srgbClr val="42B200"/>
                </a:solidFill>
              </a:rPr>
              <a:t>$1,000</a:t>
            </a:r>
            <a:r>
              <a:rPr lang="en-US" altLang="en-US" sz="3200"/>
              <a:t> in an account earning </a:t>
            </a:r>
            <a:r>
              <a:rPr lang="en-US" altLang="en-US" sz="3200">
                <a:solidFill>
                  <a:srgbClr val="C277FF"/>
                </a:solidFill>
              </a:rPr>
              <a:t>7%</a:t>
            </a:r>
            <a:r>
              <a:rPr lang="en-US" altLang="en-US" sz="3200"/>
              <a:t> simple interest for </a:t>
            </a:r>
            <a:r>
              <a:rPr lang="en-US" altLang="en-US" sz="3200">
                <a:solidFill>
                  <a:schemeClr val="tx2"/>
                </a:solidFill>
              </a:rPr>
              <a:t>2</a:t>
            </a:r>
            <a:r>
              <a:rPr lang="en-US" altLang="en-US" sz="3200"/>
              <a:t> years.  </a:t>
            </a:r>
            <a:r>
              <a:rPr lang="en-US" altLang="en-US" sz="3200" i="1"/>
              <a:t>What is the accumulated </a:t>
            </a:r>
            <a:r>
              <a:rPr lang="en-US" altLang="en-US" sz="3200" i="1">
                <a:solidFill>
                  <a:schemeClr val="hlink"/>
                </a:solidFill>
              </a:rPr>
              <a:t>interest</a:t>
            </a:r>
            <a:r>
              <a:rPr lang="en-US" altLang="en-US" sz="3200" i="1"/>
              <a:t> at the end of the 2nd year?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9FE98BBD-B905-4A2D-A2FA-16759A350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639D99E-5CF2-46FC-BE5E-7F8E3D925C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3048000"/>
            <a:ext cx="8305800" cy="3581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000" i="1"/>
              <a:t>			</a:t>
            </a:r>
            <a:r>
              <a:rPr lang="en-US" sz="3000" i="1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000" i="1"/>
              <a:t> 	= </a:t>
            </a:r>
            <a:r>
              <a:rPr lang="en-US" sz="3000" i="1">
                <a:solidFill>
                  <a:srgbClr val="42B200"/>
                </a:solidFill>
              </a:rPr>
              <a:t>P</a:t>
            </a:r>
            <a:r>
              <a:rPr lang="en-US" sz="3000" i="1" baseline="-25000">
                <a:solidFill>
                  <a:srgbClr val="42B200"/>
                </a:solidFill>
              </a:rPr>
              <a:t>0</a:t>
            </a:r>
            <a:r>
              <a:rPr lang="en-US" sz="3000" i="1"/>
              <a:t> + </a:t>
            </a:r>
            <a:r>
              <a:rPr lang="en-US" sz="3000" i="1">
                <a:solidFill>
                  <a:schemeClr val="hlink"/>
                </a:solidFill>
              </a:rPr>
              <a:t>SI 							</a:t>
            </a:r>
            <a:r>
              <a:rPr lang="en-US" sz="3000" i="1"/>
              <a:t>= </a:t>
            </a:r>
            <a:r>
              <a:rPr lang="en-US" sz="3000" i="1">
                <a:solidFill>
                  <a:srgbClr val="42B200"/>
                </a:solidFill>
              </a:rPr>
              <a:t>$1,000</a:t>
            </a:r>
            <a:r>
              <a:rPr lang="en-US" sz="3000" i="1">
                <a:solidFill>
                  <a:srgbClr val="014A01"/>
                </a:solidFill>
              </a:rPr>
              <a:t> </a:t>
            </a:r>
            <a:r>
              <a:rPr lang="en-US" sz="3000" i="1"/>
              <a:t>+ </a:t>
            </a:r>
            <a:r>
              <a:rPr lang="en-US" sz="3000" i="1">
                <a:solidFill>
                  <a:schemeClr val="hlink"/>
                </a:solidFill>
              </a:rPr>
              <a:t>$140					</a:t>
            </a:r>
            <a:r>
              <a:rPr lang="en-US" sz="3000" i="1"/>
              <a:t>=</a:t>
            </a:r>
            <a:r>
              <a:rPr lang="en-US" sz="3000" i="1">
                <a:solidFill>
                  <a:schemeClr val="hlink"/>
                </a:solidFill>
              </a:rPr>
              <a:t> </a:t>
            </a:r>
            <a:r>
              <a:rPr lang="en-US" sz="3000" i="1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$1,140</a:t>
            </a:r>
            <a:endParaRPr lang="en-US" sz="3000" i="1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3000" u="sng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Future Value</a:t>
            </a:r>
            <a:r>
              <a:rPr lang="en-US" sz="30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/>
              <a:t>is the value at some future time of a present amount of money, or a series of payments, evaluated at a given interest rate.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3372A98-4B44-42EB-BCF0-C6CD86B4F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Simple Interest (FV)</a:t>
            </a: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17DB69B5-4D95-4754-B7BE-759DBB135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4039E459-04E8-4730-90DE-18B8F007EEB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05000"/>
            <a:ext cx="8229600" cy="1219200"/>
          </a:xfrm>
        </p:spPr>
        <p:txBody>
          <a:bodyPr/>
          <a:lstStyle/>
          <a:p>
            <a:pPr>
              <a:defRPr/>
            </a:pPr>
            <a:r>
              <a:rPr lang="en-US" sz="3200"/>
              <a:t>What is the 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Future Value </a:t>
            </a:r>
            <a:r>
              <a:rPr lang="en-US" sz="3200"/>
              <a:t>(</a:t>
            </a:r>
            <a:r>
              <a:rPr lang="en-US" sz="3200">
                <a:solidFill>
                  <a:srgbClr val="D931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FV</a:t>
            </a:r>
            <a:r>
              <a:rPr lang="en-US" sz="3200"/>
              <a:t>) of the deposit?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>
            <a:extLst>
              <a:ext uri="{FF2B5EF4-FFF2-40B4-BE49-F238E27FC236}">
                <a16:creationId xmlns:a16="http://schemas.microsoft.com/office/drawing/2014/main" id="{E523D97A-D7B6-4632-9A90-3C73F018F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A6B1AB3-E69A-41AF-9F24-ADC145B895B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3124200"/>
            <a:ext cx="7924800" cy="3505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000"/>
              <a:t>		</a:t>
            </a:r>
            <a:r>
              <a:rPr lang="en-US" sz="3000" i="1"/>
              <a:t>The </a:t>
            </a:r>
            <a:r>
              <a:rPr lang="en-US" sz="3000" i="1">
                <a:solidFill>
                  <a:srgbClr val="42B200"/>
                </a:solidFill>
              </a:rPr>
              <a:t>Present Value </a:t>
            </a:r>
            <a:r>
              <a:rPr lang="en-US" sz="3000" i="1"/>
              <a:t>is simply the 		</a:t>
            </a:r>
            <a:r>
              <a:rPr lang="en-US" sz="3000" i="1">
                <a:solidFill>
                  <a:srgbClr val="42B200"/>
                </a:solidFill>
              </a:rPr>
              <a:t>$1,000</a:t>
            </a:r>
            <a:r>
              <a:rPr lang="en-US" sz="3000" i="1"/>
              <a:t> you originally deposited.  		That is the value today!</a:t>
            </a:r>
            <a:endParaRPr lang="en-US" sz="3000"/>
          </a:p>
          <a:p>
            <a:pPr>
              <a:defRPr/>
            </a:pPr>
            <a:r>
              <a:rPr lang="en-US" sz="30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 Value</a:t>
            </a:r>
            <a:r>
              <a:rPr 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/>
              <a:t>is the current value of a future amount of money, or a series of payments, evaluated at a given interest rate.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B487721-9FD9-406A-84CB-F09DACF4C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Simple Interest (PV)</a:t>
            </a:r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AFED9E02-C1FF-432D-A7F6-1BA226779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0AFE01A7-C75E-4CCB-B8E9-ECB6047152E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05000"/>
            <a:ext cx="8229600" cy="1219200"/>
          </a:xfrm>
        </p:spPr>
        <p:txBody>
          <a:bodyPr/>
          <a:lstStyle/>
          <a:p>
            <a:pPr>
              <a:defRPr/>
            </a:pPr>
            <a:r>
              <a:rPr lang="en-US" sz="3200"/>
              <a:t>What is the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 Value </a:t>
            </a:r>
            <a:r>
              <a:rPr lang="en-US" sz="3200"/>
              <a:t>(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PV</a:t>
            </a:r>
            <a:r>
              <a:rPr lang="en-US" sz="3200"/>
              <a:t>) of the previous problem?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3530"/>
      </a:dk1>
      <a:lt1>
        <a:srgbClr val="FFFFFF"/>
      </a:lt1>
      <a:dk2>
        <a:srgbClr val="114FFB"/>
      </a:dk2>
      <a:lt2>
        <a:srgbClr val="CECECE"/>
      </a:lt2>
      <a:accent1>
        <a:srgbClr val="FAFD00"/>
      </a:accent1>
      <a:accent2>
        <a:srgbClr val="FFA27C"/>
      </a:accent2>
      <a:accent3>
        <a:srgbClr val="FFFFFF"/>
      </a:accent3>
      <a:accent4>
        <a:srgbClr val="002C27"/>
      </a:accent4>
      <a:accent5>
        <a:srgbClr val="FCFEA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753</TotalTime>
  <Pages>57</Pages>
  <Words>3313</Words>
  <Application>Microsoft Office PowerPoint</Application>
  <PresentationFormat>On-screen Show (4:3)</PresentationFormat>
  <Paragraphs>343</Paragraphs>
  <Slides>60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Monotype Sorts</vt:lpstr>
      <vt:lpstr>Wingdings</vt:lpstr>
      <vt:lpstr>Arial Unicode MS</vt:lpstr>
      <vt:lpstr>Symbol</vt:lpstr>
      <vt:lpstr>twinkles</vt:lpstr>
      <vt:lpstr>Chart</vt:lpstr>
      <vt:lpstr>Document</vt:lpstr>
      <vt:lpstr>Microsoft Word Document</vt:lpstr>
      <vt:lpstr>Chapter 3</vt:lpstr>
      <vt:lpstr>The Time Value of Money</vt:lpstr>
      <vt:lpstr>The Interest Rate</vt:lpstr>
      <vt:lpstr>Why TIME?</vt:lpstr>
      <vt:lpstr>Types of Interest</vt:lpstr>
      <vt:lpstr>Simple Interest Formula</vt:lpstr>
      <vt:lpstr>Simple Interest Example</vt:lpstr>
      <vt:lpstr>Simple Interest (FV)</vt:lpstr>
      <vt:lpstr>Simple Interest (PV)</vt:lpstr>
      <vt:lpstr>Why Compound Interest?</vt:lpstr>
      <vt:lpstr>Future Value   Single Deposit (Graphic)</vt:lpstr>
      <vt:lpstr>Future Value   Single Deposit (Formula)</vt:lpstr>
      <vt:lpstr>PowerPoint Presentation</vt:lpstr>
      <vt:lpstr>General Future Value Formula</vt:lpstr>
      <vt:lpstr>Valuation Using Table I</vt:lpstr>
      <vt:lpstr>Using Future Value Tables</vt:lpstr>
      <vt:lpstr>Story Problem Example</vt:lpstr>
      <vt:lpstr>Story Problem Solution</vt:lpstr>
      <vt:lpstr>Double Your Money!!!</vt:lpstr>
      <vt:lpstr>The “Rule-of-72”</vt:lpstr>
      <vt:lpstr>Present Value     Single Deposit (Graphic)</vt:lpstr>
      <vt:lpstr>Present Value    Single Deposit (Formula)</vt:lpstr>
      <vt:lpstr>General Present Value Formula</vt:lpstr>
      <vt:lpstr>Valuation Using Table II</vt:lpstr>
      <vt:lpstr>Using Present Value Tables</vt:lpstr>
      <vt:lpstr>Story Problem Example</vt:lpstr>
      <vt:lpstr>Story Problem Solution</vt:lpstr>
      <vt:lpstr>Types of Annuities</vt:lpstr>
      <vt:lpstr>Examples of Annuities</vt:lpstr>
      <vt:lpstr>Parts of an Annuity</vt:lpstr>
      <vt:lpstr>Parts of an Annuity</vt:lpstr>
      <vt:lpstr>Overview of an  Ordinary Annuity -- FVA</vt:lpstr>
      <vt:lpstr>Example of an Ordinary Annuity -- FVA</vt:lpstr>
      <vt:lpstr>Hint on Annuity Valuation</vt:lpstr>
      <vt:lpstr>Valuation Using Table III</vt:lpstr>
      <vt:lpstr>Overview of an Annuity Due -- FVAD</vt:lpstr>
      <vt:lpstr>Example of an Annuity Due -- FVAD</vt:lpstr>
      <vt:lpstr>Valuation Using Table III</vt:lpstr>
      <vt:lpstr>Overview of an Ordinary Annuity -- PVA</vt:lpstr>
      <vt:lpstr>Example of an Ordinary Annuity -- PVA</vt:lpstr>
      <vt:lpstr>Hint on Annuity Valuation</vt:lpstr>
      <vt:lpstr>Valuation Using Table IV</vt:lpstr>
      <vt:lpstr>Overview of an Annuity Due -- PVAD</vt:lpstr>
      <vt:lpstr>Example of an Annuity Due -- PVAD</vt:lpstr>
      <vt:lpstr>Valuation Using Table IV</vt:lpstr>
      <vt:lpstr>Steps to Solve Time Value of Money Problems</vt:lpstr>
      <vt:lpstr>Mixed Flows Example</vt:lpstr>
      <vt:lpstr>How to Solve?</vt:lpstr>
      <vt:lpstr>“Piece-At-A-Time”</vt:lpstr>
      <vt:lpstr>“Group-At-A-Time” (#1)</vt:lpstr>
      <vt:lpstr>“Group-At-A-Time”  (#2)</vt:lpstr>
      <vt:lpstr>Frequency of Compounding</vt:lpstr>
      <vt:lpstr>Impact of Frequency</vt:lpstr>
      <vt:lpstr>Impact of Frequency</vt:lpstr>
      <vt:lpstr>Effective Annual   Interest Rate</vt:lpstr>
      <vt:lpstr>BW’s Effective  Annual Interest Rate</vt:lpstr>
      <vt:lpstr>Steps to Amortizing a Loan</vt:lpstr>
      <vt:lpstr>Amortizing a Loan Example</vt:lpstr>
      <vt:lpstr>Amortizing a Loan Example</vt:lpstr>
      <vt:lpstr>Usefulness of Amortization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3 -- Time Value of Money</dc:title>
  <dc:subject>Van Horne / Wachowicz Tenth Edition</dc:subject>
  <dc:creator>Gregory A. Kuhlemeyer</dc:creator>
  <cp:keywords/>
  <dc:description/>
  <cp:lastModifiedBy>Majid Shah</cp:lastModifiedBy>
  <cp:revision>51</cp:revision>
  <cp:lastPrinted>1996-09-19T14:46:14Z</cp:lastPrinted>
  <dcterms:created xsi:type="dcterms:W3CDTF">1996-09-19T14:44:16Z</dcterms:created>
  <dcterms:modified xsi:type="dcterms:W3CDTF">2020-04-12T14:48:09Z</dcterms:modified>
</cp:coreProperties>
</file>